
<file path=[Content_Types].xml><?xml version="1.0" encoding="utf-8"?>
<Types xmlns="http://schemas.openxmlformats.org/package/2006/content-types">
  <Default ContentType="application/xml" Extension="xml"/>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g2439138cae7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6" name="Google Shape;106;g2439138cae7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g2439138cae7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2" name="Google Shape;112;g2439138cae7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g2439138cae7_0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8" name="Google Shape;118;g2439138cae7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g2439138cae7_0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4" name="Google Shape;124;g2439138cae7_0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g2439138cae7_0_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0" name="Google Shape;130;g2439138cae7_0_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g27aa18f7bf5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6" name="Google Shape;136;g27aa18f7bf5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g291dfaa8442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2" name="Google Shape;142;g291dfaa8442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g291dfaa8442_1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8" name="Google Shape;148;g291dfaa8442_1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g291dfaa8442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4" name="Google Shape;154;g291dfaa8442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g291dfaa8442_1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0" name="Google Shape;160;g291dfaa8442_1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 name="Shape 56"/>
        <p:cNvGrpSpPr/>
        <p:nvPr/>
      </p:nvGrpSpPr>
      <p:grpSpPr>
        <a:xfrm>
          <a:off x="0" y="0"/>
          <a:ext cx="0" cy="0"/>
          <a:chOff x="0" y="0"/>
          <a:chExt cx="0" cy="0"/>
        </a:xfrm>
      </p:grpSpPr>
      <p:sp>
        <p:nvSpPr>
          <p:cNvPr id="57" name="Google Shape;57;g27aa18f7bf5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 name="Google Shape;58;g27aa18f7bf5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g2bbc393905c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6" name="Google Shape;166;g2bbc393905c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g2c2b69f9346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2" name="Google Shape;172;g2c2b69f934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 name="Shape 62"/>
        <p:cNvGrpSpPr/>
        <p:nvPr/>
      </p:nvGrpSpPr>
      <p:grpSpPr>
        <a:xfrm>
          <a:off x="0" y="0"/>
          <a:ext cx="0" cy="0"/>
          <a:chOff x="0" y="0"/>
          <a:chExt cx="0" cy="0"/>
        </a:xfrm>
      </p:grpSpPr>
      <p:sp>
        <p:nvSpPr>
          <p:cNvPr id="63" name="Google Shape;63;g291dfaa8442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 name="Google Shape;64;g291dfaa8442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g27aa18f7bf5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 name="Google Shape;70;g27aa18f7bf5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g291dfaa8442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6" name="Google Shape;76;g291dfaa8442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g291dfaa8442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2" name="Google Shape;82;g291dfaa8442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g291dfaa8442_1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8" name="Google Shape;88;g291dfaa8442_1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g29eac571e19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4" name="Google Shape;94;g29eac571e19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 name="Shape 98"/>
        <p:cNvGrpSpPr/>
        <p:nvPr/>
      </p:nvGrpSpPr>
      <p:grpSpPr>
        <a:xfrm>
          <a:off x="0" y="0"/>
          <a:ext cx="0" cy="0"/>
          <a:chOff x="0" y="0"/>
          <a:chExt cx="0" cy="0"/>
        </a:xfrm>
      </p:grpSpPr>
      <p:sp>
        <p:nvSpPr>
          <p:cNvPr id="99" name="Google Shape;99;g291dfaa8442_0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0" name="Google Shape;100;g291dfaa8442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3"/>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t>WebSight</a:t>
            </a:r>
            <a:endParaRPr/>
          </a:p>
        </p:txBody>
      </p:sp>
      <p:sp>
        <p:nvSpPr>
          <p:cNvPr id="55" name="Google Shape;55;p13"/>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a:t>Decentralized </a:t>
            </a:r>
            <a:r>
              <a:rPr lang="en"/>
              <a:t>crawling</a:t>
            </a:r>
            <a:r>
              <a:rPr lang="en"/>
              <a:t> of web content</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 name="Shape 107"/>
        <p:cNvGrpSpPr/>
        <p:nvPr/>
      </p:nvGrpSpPr>
      <p:grpSpPr>
        <a:xfrm>
          <a:off x="0" y="0"/>
          <a:ext cx="0" cy="0"/>
          <a:chOff x="0" y="0"/>
          <a:chExt cx="0" cy="0"/>
        </a:xfrm>
      </p:grpSpPr>
      <p:sp>
        <p:nvSpPr>
          <p:cNvPr id="108" name="Google Shape;108;p22"/>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Crawling Architecture</a:t>
            </a:r>
            <a:endParaRPr/>
          </a:p>
        </p:txBody>
      </p:sp>
      <p:sp>
        <p:nvSpPr>
          <p:cNvPr id="109" name="Google Shape;109;p22"/>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Seed domain list from commoncrawl.org</a:t>
            </a:r>
            <a:endParaRPr/>
          </a:p>
          <a:p>
            <a:pPr indent="0" lvl="0" marL="0" rtl="0" algn="l">
              <a:spcBef>
                <a:spcPts val="1200"/>
              </a:spcBef>
              <a:spcAft>
                <a:spcPts val="0"/>
              </a:spcAft>
              <a:buNone/>
            </a:pPr>
            <a:r>
              <a:rPr lang="en"/>
              <a:t>Download all domains index page</a:t>
            </a:r>
            <a:endParaRPr/>
          </a:p>
          <a:p>
            <a:pPr indent="0" lvl="0" marL="0" rtl="0" algn="l">
              <a:spcBef>
                <a:spcPts val="1200"/>
              </a:spcBef>
              <a:spcAft>
                <a:spcPts val="0"/>
              </a:spcAft>
              <a:buNone/>
            </a:pPr>
            <a:r>
              <a:rPr lang="en"/>
              <a:t>Save page content to content cache</a:t>
            </a:r>
            <a:endParaRPr/>
          </a:p>
          <a:p>
            <a:pPr indent="0" lvl="0" marL="0" rtl="0" algn="l">
              <a:spcBef>
                <a:spcPts val="1200"/>
              </a:spcBef>
              <a:spcAft>
                <a:spcPts val="1200"/>
              </a:spcAft>
              <a:buNone/>
            </a:pPr>
            <a:r>
              <a:rPr lang="en"/>
              <a:t>Forward-train neural network data on unique cached content</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 name="Shape 113"/>
        <p:cNvGrpSpPr/>
        <p:nvPr/>
      </p:nvGrpSpPr>
      <p:grpSpPr>
        <a:xfrm>
          <a:off x="0" y="0"/>
          <a:ext cx="0" cy="0"/>
          <a:chOff x="0" y="0"/>
          <a:chExt cx="0" cy="0"/>
        </a:xfrm>
      </p:grpSpPr>
      <p:sp>
        <p:nvSpPr>
          <p:cNvPr id="114" name="Google Shape;114;p23"/>
          <p:cNvSpPr txBox="1"/>
          <p:nvPr>
            <p:ph type="title"/>
          </p:nvPr>
        </p:nvSpPr>
        <p:spPr>
          <a:xfrm>
            <a:off x="311700" y="471750"/>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Economic Architecture (?)</a:t>
            </a:r>
            <a:endParaRPr/>
          </a:p>
        </p:txBody>
      </p:sp>
      <p:sp>
        <p:nvSpPr>
          <p:cNvPr id="115" name="Google Shape;115;p23"/>
          <p:cNvSpPr txBox="1"/>
          <p:nvPr>
            <p:ph idx="1" type="body"/>
          </p:nvPr>
        </p:nvSpPr>
        <p:spPr>
          <a:xfrm>
            <a:off x="311700" y="1152475"/>
            <a:ext cx="8520600" cy="3416400"/>
          </a:xfrm>
          <a:prstGeom prst="rect">
            <a:avLst/>
          </a:prstGeom>
        </p:spPr>
        <p:txBody>
          <a:bodyPr anchorCtr="0" anchor="t" bIns="91425" lIns="91425" spcFirstLastPara="1" rIns="91425" wrap="square" tIns="91425">
            <a:normAutofit lnSpcReduction="20000"/>
          </a:bodyPr>
          <a:lstStyle/>
          <a:p>
            <a:pPr indent="0" lvl="0" marL="0" rtl="0" algn="l">
              <a:spcBef>
                <a:spcPts val="0"/>
              </a:spcBef>
              <a:spcAft>
                <a:spcPts val="0"/>
              </a:spcAft>
              <a:buNone/>
            </a:pPr>
            <a:r>
              <a:rPr lang="en"/>
              <a:t>Proof of Work is satisfied by neural network training checkpoints, sample inputs, and expected outputs given the input samples. It should all match the data within the blockchain header when evaluated. This allows anyone to upload completely arbitrary, yet coherent data. The ‘amount’ of work can not be determined by this type of Proof of Work, only that the work has been done to some arbitrary quality beyond the test case data.</a:t>
            </a:r>
            <a:endParaRPr/>
          </a:p>
          <a:p>
            <a:pPr indent="0" lvl="0" marL="0" rtl="0" algn="l">
              <a:spcBef>
                <a:spcPts val="1200"/>
              </a:spcBef>
              <a:spcAft>
                <a:spcPts val="0"/>
              </a:spcAft>
              <a:buNone/>
            </a:pPr>
            <a:r>
              <a:rPr lang="en"/>
              <a:t>Any block should be able to be rejected, or not included in any other calculations.</a:t>
            </a:r>
            <a:endParaRPr/>
          </a:p>
          <a:p>
            <a:pPr indent="0" lvl="0" marL="0" rtl="0" algn="l">
              <a:spcBef>
                <a:spcPts val="1200"/>
              </a:spcBef>
              <a:spcAft>
                <a:spcPts val="0"/>
              </a:spcAft>
              <a:buNone/>
            </a:pPr>
            <a:r>
              <a:t/>
            </a:r>
            <a:endParaRPr/>
          </a:p>
          <a:p>
            <a:pPr indent="0" lvl="0" marL="0" rtl="0" algn="l">
              <a:spcBef>
                <a:spcPts val="1200"/>
              </a:spcBef>
              <a:spcAft>
                <a:spcPts val="0"/>
              </a:spcAft>
              <a:buNone/>
            </a:pPr>
            <a:r>
              <a:rPr lang="en"/>
              <a:t>URL of similarity grpuoings, url </a:t>
            </a:r>
            <a:r>
              <a:rPr lang="en"/>
              <a:t>essence</a:t>
            </a:r>
            <a:r>
              <a:rPr lang="en"/>
              <a:t> dat stored on blockchaintypething</a:t>
            </a:r>
            <a:endParaRPr/>
          </a:p>
          <a:p>
            <a:pPr indent="0" lvl="0" marL="0" rtl="0" algn="l">
              <a:spcBef>
                <a:spcPts val="1200"/>
              </a:spcBef>
              <a:spcAft>
                <a:spcPts val="1200"/>
              </a:spcAft>
              <a:buNone/>
            </a:pPr>
            <a:r>
              <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 name="Shape 119"/>
        <p:cNvGrpSpPr/>
        <p:nvPr/>
      </p:nvGrpSpPr>
      <p:grpSpPr>
        <a:xfrm>
          <a:off x="0" y="0"/>
          <a:ext cx="0" cy="0"/>
          <a:chOff x="0" y="0"/>
          <a:chExt cx="0" cy="0"/>
        </a:xfrm>
      </p:grpSpPr>
      <p:sp>
        <p:nvSpPr>
          <p:cNvPr id="120" name="Google Shape;120;p2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Query Process</a:t>
            </a:r>
            <a:endParaRPr/>
          </a:p>
        </p:txBody>
      </p:sp>
      <p:sp>
        <p:nvSpPr>
          <p:cNvPr id="121" name="Google Shape;121;p2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User inputs into local node text </a:t>
            </a:r>
            <a:r>
              <a:rPr lang="en"/>
              <a:t>description</a:t>
            </a:r>
            <a:r>
              <a:rPr lang="en"/>
              <a:t> of web content they would like more of</a:t>
            </a:r>
            <a:endParaRPr/>
          </a:p>
          <a:p>
            <a:pPr indent="0" lvl="0" marL="0" rtl="0" algn="l">
              <a:spcBef>
                <a:spcPts val="1200"/>
              </a:spcBef>
              <a:spcAft>
                <a:spcPts val="0"/>
              </a:spcAft>
              <a:buNone/>
            </a:pPr>
            <a:r>
              <a:rPr lang="en"/>
              <a:t>Peer nodes generate list of links to web resources closely </a:t>
            </a:r>
            <a:r>
              <a:rPr lang="en"/>
              <a:t>matching text description vector</a:t>
            </a:r>
            <a:endParaRPr/>
          </a:p>
          <a:p>
            <a:pPr indent="0" lvl="0" marL="0" rtl="0" algn="l">
              <a:spcBef>
                <a:spcPts val="1200"/>
              </a:spcBef>
              <a:spcAft>
                <a:spcPts val="0"/>
              </a:spcAft>
              <a:buNone/>
            </a:pPr>
            <a:r>
              <a:rPr lang="en"/>
              <a:t>User’s local node downloads the website data and returns the hash of the content to the peer nodes</a:t>
            </a:r>
            <a:endParaRPr/>
          </a:p>
          <a:p>
            <a:pPr indent="0" lvl="0" marL="0" rtl="0" algn="l">
              <a:spcBef>
                <a:spcPts val="1200"/>
              </a:spcBef>
              <a:spcAft>
                <a:spcPts val="1200"/>
              </a:spcAft>
              <a:buNone/>
            </a:pPr>
            <a:r>
              <a:rPr lang="en"/>
              <a:t>User’s local node now has the data it asked for</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 name="Shape 125"/>
        <p:cNvGrpSpPr/>
        <p:nvPr/>
      </p:nvGrpSpPr>
      <p:grpSpPr>
        <a:xfrm>
          <a:off x="0" y="0"/>
          <a:ext cx="0" cy="0"/>
          <a:chOff x="0" y="0"/>
          <a:chExt cx="0" cy="0"/>
        </a:xfrm>
      </p:grpSpPr>
      <p:sp>
        <p:nvSpPr>
          <p:cNvPr id="126" name="Google Shape;126;p2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AI Systems</a:t>
            </a:r>
            <a:endParaRPr/>
          </a:p>
        </p:txBody>
      </p:sp>
      <p:sp>
        <p:nvSpPr>
          <p:cNvPr id="127" name="Google Shape;127;p25"/>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SomNets organize structure of data similarity. “Cats are like dogs in some way because they are both pets” “Chickens are like eggs in some way, because they lay them”</a:t>
            </a:r>
            <a:endParaRPr/>
          </a:p>
          <a:p>
            <a:pPr indent="0" lvl="0" marL="0" rtl="0" algn="l">
              <a:spcBef>
                <a:spcPts val="1200"/>
              </a:spcBef>
              <a:spcAft>
                <a:spcPts val="0"/>
              </a:spcAft>
              <a:buNone/>
            </a:pPr>
            <a:r>
              <a:rPr lang="en"/>
              <a:t>BertTopic translates webpages into data vectors, for use in SomNet</a:t>
            </a:r>
            <a:endParaRPr/>
          </a:p>
          <a:p>
            <a:pPr indent="0" lvl="0" marL="0" rtl="0" algn="l">
              <a:spcBef>
                <a:spcPts val="1200"/>
              </a:spcBef>
              <a:spcAft>
                <a:spcPts val="1200"/>
              </a:spcAft>
              <a:buNone/>
            </a:pPr>
            <a:r>
              <a:rPr lang="en"/>
              <a:t>BertTopic is also used to translate user search </a:t>
            </a:r>
            <a:r>
              <a:rPr lang="en"/>
              <a:t>queries</a:t>
            </a:r>
            <a:r>
              <a:rPr lang="en"/>
              <a:t> into data vector space</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GPT LOL</a:t>
            </a:r>
            <a:endParaRPr/>
          </a:p>
        </p:txBody>
      </p:sp>
      <p:sp>
        <p:nvSpPr>
          <p:cNvPr id="133" name="Google Shape;133;p26"/>
          <p:cNvSpPr txBox="1"/>
          <p:nvPr>
            <p:ph idx="1" type="body"/>
          </p:nvPr>
        </p:nvSpPr>
        <p:spPr>
          <a:xfrm>
            <a:off x="311700" y="1152475"/>
            <a:ext cx="8520600" cy="3416400"/>
          </a:xfrm>
          <a:prstGeom prst="rect">
            <a:avLst/>
          </a:prstGeom>
        </p:spPr>
        <p:txBody>
          <a:bodyPr anchorCtr="0" anchor="t" bIns="91425" lIns="91425" spcFirstLastPara="1" rIns="91425" wrap="square" tIns="91425">
            <a:normAutofit fontScale="70000" lnSpcReduction="10000"/>
          </a:bodyPr>
          <a:lstStyle/>
          <a:p>
            <a:pPr indent="0" lvl="0" marL="0" rtl="0" algn="l">
              <a:spcBef>
                <a:spcPts val="1200"/>
              </a:spcBef>
              <a:spcAft>
                <a:spcPts val="0"/>
              </a:spcAft>
              <a:buClr>
                <a:schemeClr val="dk1"/>
              </a:buClr>
              <a:buSzPct val="100000"/>
              <a:buFont typeface="Arial"/>
              <a:buNone/>
            </a:pPr>
            <a:r>
              <a:rPr lang="en" sz="1100">
                <a:solidFill>
                  <a:schemeClr val="dk1"/>
                </a:solidFill>
              </a:rPr>
              <a:t>Training phase:</a:t>
            </a:r>
            <a:endParaRPr sz="1100">
              <a:solidFill>
                <a:schemeClr val="dk1"/>
              </a:solidFill>
            </a:endParaRPr>
          </a:p>
          <a:p>
            <a:pPr indent="-277495" lvl="0" marL="457200" rtl="0" algn="l">
              <a:spcBef>
                <a:spcPts val="1200"/>
              </a:spcBef>
              <a:spcAft>
                <a:spcPts val="0"/>
              </a:spcAft>
              <a:buClr>
                <a:schemeClr val="dk1"/>
              </a:buClr>
              <a:buSzPct val="100000"/>
              <a:buAutoNum type="arabicPeriod"/>
            </a:pPr>
            <a:r>
              <a:rPr b="1" lang="en" sz="1100">
                <a:solidFill>
                  <a:schemeClr val="dk1"/>
                </a:solidFill>
              </a:rPr>
              <a:t>Data Collection</a:t>
            </a:r>
            <a:r>
              <a:rPr lang="en" sz="1100">
                <a:solidFill>
                  <a:schemeClr val="dk1"/>
                </a:solidFill>
              </a:rPr>
              <a:t>: Scrape the raw HTML content from the internet, focusing on the static portions of the website.</a:t>
            </a:r>
            <a:endParaRPr sz="1100">
              <a:solidFill>
                <a:schemeClr val="dk1"/>
              </a:solidFill>
            </a:endParaRPr>
          </a:p>
          <a:p>
            <a:pPr indent="-277495" lvl="0" marL="457200" rtl="0" algn="l">
              <a:spcBef>
                <a:spcPts val="0"/>
              </a:spcBef>
              <a:spcAft>
                <a:spcPts val="0"/>
              </a:spcAft>
              <a:buClr>
                <a:schemeClr val="dk1"/>
              </a:buClr>
              <a:buSzPct val="100000"/>
              <a:buAutoNum type="arabicPeriod"/>
            </a:pPr>
            <a:r>
              <a:rPr b="1" lang="en" sz="1100">
                <a:solidFill>
                  <a:schemeClr val="dk1"/>
                </a:solidFill>
              </a:rPr>
              <a:t>Data Preprocessing</a:t>
            </a:r>
            <a:r>
              <a:rPr lang="en" sz="1100">
                <a:solidFill>
                  <a:schemeClr val="dk1"/>
                </a:solidFill>
              </a:rPr>
              <a:t>: Preprocess the raw HTML content while preserving the HTML formatting. Extract the relevant descriptive text from the HTML by considering elements like paragraphs, headings, or specific HTML classes/IDs. Apply text cleaning steps such as removing unnecessary characters, punctuation, or stop words.</a:t>
            </a:r>
            <a:endParaRPr sz="1100">
              <a:solidFill>
                <a:schemeClr val="dk1"/>
              </a:solidFill>
            </a:endParaRPr>
          </a:p>
          <a:p>
            <a:pPr indent="-277495" lvl="0" marL="457200" rtl="0" algn="l">
              <a:spcBef>
                <a:spcPts val="0"/>
              </a:spcBef>
              <a:spcAft>
                <a:spcPts val="0"/>
              </a:spcAft>
              <a:buClr>
                <a:schemeClr val="dk1"/>
              </a:buClr>
              <a:buSzPct val="100000"/>
              <a:buAutoNum type="arabicPeriod"/>
            </a:pPr>
            <a:r>
              <a:rPr b="1" lang="en" sz="1100">
                <a:solidFill>
                  <a:schemeClr val="dk1"/>
                </a:solidFill>
              </a:rPr>
              <a:t>SOM Network Architecture</a:t>
            </a:r>
            <a:r>
              <a:rPr lang="en" sz="1100">
                <a:solidFill>
                  <a:schemeClr val="dk1"/>
                </a:solidFill>
              </a:rPr>
              <a:t>: Define the architecture of your SOM network based on the complexity and granularity of the descriptive text within the static HTML content.</a:t>
            </a:r>
            <a:endParaRPr sz="1100">
              <a:solidFill>
                <a:schemeClr val="dk1"/>
              </a:solidFill>
            </a:endParaRPr>
          </a:p>
          <a:p>
            <a:pPr indent="-277495" lvl="0" marL="457200" rtl="0" algn="l">
              <a:spcBef>
                <a:spcPts val="0"/>
              </a:spcBef>
              <a:spcAft>
                <a:spcPts val="0"/>
              </a:spcAft>
              <a:buClr>
                <a:schemeClr val="dk1"/>
              </a:buClr>
              <a:buSzPct val="100000"/>
              <a:buAutoNum type="arabicPeriod"/>
            </a:pPr>
            <a:r>
              <a:rPr b="1" lang="en" sz="1100">
                <a:solidFill>
                  <a:schemeClr val="dk1"/>
                </a:solidFill>
              </a:rPr>
              <a:t>Training Process</a:t>
            </a:r>
            <a:r>
              <a:rPr lang="en" sz="1100">
                <a:solidFill>
                  <a:schemeClr val="dk1"/>
                </a:solidFill>
              </a:rPr>
              <a:t>: Train the SOM network using the preprocessed descriptive text derived from the raw HTML content. The SOM will learn patterns, similarities, and relationships among the descriptive text based on the structure and textual content of the static HTML.</a:t>
            </a:r>
            <a:endParaRPr sz="1100">
              <a:solidFill>
                <a:schemeClr val="dk1"/>
              </a:solidFill>
            </a:endParaRPr>
          </a:p>
          <a:p>
            <a:pPr indent="0" lvl="0" marL="0" rtl="0" algn="l">
              <a:spcBef>
                <a:spcPts val="1200"/>
              </a:spcBef>
              <a:spcAft>
                <a:spcPts val="0"/>
              </a:spcAft>
              <a:buClr>
                <a:schemeClr val="dk1"/>
              </a:buClr>
              <a:buSzPct val="100000"/>
              <a:buFont typeface="Arial"/>
              <a:buNone/>
            </a:pPr>
            <a:r>
              <a:rPr lang="en" sz="1100">
                <a:solidFill>
                  <a:schemeClr val="dk1"/>
                </a:solidFill>
              </a:rPr>
              <a:t>Lookup phase:</a:t>
            </a:r>
            <a:endParaRPr sz="1100">
              <a:solidFill>
                <a:schemeClr val="dk1"/>
              </a:solidFill>
            </a:endParaRPr>
          </a:p>
          <a:p>
            <a:pPr indent="-277495" lvl="0" marL="457200" rtl="0" algn="l">
              <a:spcBef>
                <a:spcPts val="1200"/>
              </a:spcBef>
              <a:spcAft>
                <a:spcPts val="0"/>
              </a:spcAft>
              <a:buClr>
                <a:schemeClr val="dk1"/>
              </a:buClr>
              <a:buSzPct val="100000"/>
              <a:buAutoNum type="arabicPeriod"/>
            </a:pPr>
            <a:r>
              <a:rPr b="1" lang="en" sz="1100">
                <a:solidFill>
                  <a:schemeClr val="dk1"/>
                </a:solidFill>
              </a:rPr>
              <a:t>Data Preprocessing</a:t>
            </a:r>
            <a:r>
              <a:rPr lang="en" sz="1100">
                <a:solidFill>
                  <a:schemeClr val="dk1"/>
                </a:solidFill>
              </a:rPr>
              <a:t>: Preprocess the descriptive text that you want to use for lookup. Apply the same preprocessing steps as mentioned earlier, such as cleaning, lowercasing, stop word removal, stemming, or lemmatization.</a:t>
            </a:r>
            <a:endParaRPr sz="1100">
              <a:solidFill>
                <a:schemeClr val="dk1"/>
              </a:solidFill>
            </a:endParaRPr>
          </a:p>
          <a:p>
            <a:pPr indent="-277495" lvl="0" marL="457200" rtl="0" algn="l">
              <a:spcBef>
                <a:spcPts val="0"/>
              </a:spcBef>
              <a:spcAft>
                <a:spcPts val="0"/>
              </a:spcAft>
              <a:buClr>
                <a:schemeClr val="dk1"/>
              </a:buClr>
              <a:buSzPct val="100000"/>
              <a:buAutoNum type="arabicPeriod"/>
            </a:pPr>
            <a:r>
              <a:rPr b="1" lang="en" sz="1100">
                <a:solidFill>
                  <a:schemeClr val="dk1"/>
                </a:solidFill>
              </a:rPr>
              <a:t>Data Representation</a:t>
            </a:r>
            <a:r>
              <a:rPr lang="en" sz="1100">
                <a:solidFill>
                  <a:schemeClr val="dk1"/>
                </a:solidFill>
              </a:rPr>
              <a:t>: Convert the preprocessed descriptive text into a numerical representation suitable for the trained SOM network. This could involve techniques like bag-of-words representation, TF-IDF encoding, or word embeddings.</a:t>
            </a:r>
            <a:endParaRPr sz="1100">
              <a:solidFill>
                <a:schemeClr val="dk1"/>
              </a:solidFill>
            </a:endParaRPr>
          </a:p>
          <a:p>
            <a:pPr indent="-277495" lvl="0" marL="457200" rtl="0" algn="l">
              <a:spcBef>
                <a:spcPts val="0"/>
              </a:spcBef>
              <a:spcAft>
                <a:spcPts val="0"/>
              </a:spcAft>
              <a:buClr>
                <a:schemeClr val="dk1"/>
              </a:buClr>
              <a:buSzPct val="100000"/>
              <a:buAutoNum type="arabicPeriod"/>
            </a:pPr>
            <a:r>
              <a:rPr b="1" lang="en" sz="1100">
                <a:solidFill>
                  <a:schemeClr val="dk1"/>
                </a:solidFill>
              </a:rPr>
              <a:t>Data Lookup</a:t>
            </a:r>
            <a:r>
              <a:rPr lang="en" sz="1100">
                <a:solidFill>
                  <a:schemeClr val="dk1"/>
                </a:solidFill>
              </a:rPr>
              <a:t>: Input the numerical representation of the descriptive text into the trained SOM network. The SOM will identify the best-matching node based on the similarity between the input text representation and the reference vectors. The winning node or its neighboring nodes can be considered as potential matches.</a:t>
            </a:r>
            <a:endParaRPr sz="1100">
              <a:solidFill>
                <a:schemeClr val="dk1"/>
              </a:solidFill>
            </a:endParaRPr>
          </a:p>
          <a:p>
            <a:pPr indent="0" lvl="0" marL="0" rtl="0" algn="l">
              <a:spcBef>
                <a:spcPts val="1200"/>
              </a:spcBef>
              <a:spcAft>
                <a:spcPts val="0"/>
              </a:spcAft>
              <a:buClr>
                <a:schemeClr val="dk1"/>
              </a:buClr>
              <a:buSzPct val="100000"/>
              <a:buFont typeface="Arial"/>
              <a:buNone/>
            </a:pPr>
            <a:r>
              <a:rPr lang="en" sz="1100">
                <a:solidFill>
                  <a:schemeClr val="dk1"/>
                </a:solidFill>
              </a:rPr>
              <a:t>By focusing on the static HTML content and excluding JavaScript-generated content, the SOM can still provide meaningful representations and insights into the descriptive text present in the website.</a:t>
            </a:r>
            <a:endParaRPr sz="1100">
              <a:solidFill>
                <a:schemeClr val="dk1"/>
              </a:solidFill>
            </a:endParaRPr>
          </a:p>
          <a:p>
            <a:pPr indent="0" lvl="0" marL="0" rtl="0" algn="l">
              <a:spcBef>
                <a:spcPts val="1200"/>
              </a:spcBef>
              <a:spcAft>
                <a:spcPts val="0"/>
              </a:spcAft>
              <a:buClr>
                <a:schemeClr val="dk1"/>
              </a:buClr>
              <a:buSzPct val="100000"/>
              <a:buFont typeface="Arial"/>
              <a:buNone/>
            </a:pPr>
            <a:r>
              <a:rPr lang="en" sz="1100">
                <a:solidFill>
                  <a:schemeClr val="dk1"/>
                </a:solidFill>
              </a:rPr>
              <a:t>If you have any further questions or need additional clarification, please let me know!</a:t>
            </a:r>
            <a:endParaRPr sz="1100">
              <a:solidFill>
                <a:schemeClr val="dk1"/>
              </a:solidFill>
            </a:endParaRPr>
          </a:p>
          <a:p>
            <a:pPr indent="0" lvl="0" marL="0" rtl="0" algn="l">
              <a:spcBef>
                <a:spcPts val="1200"/>
              </a:spcBef>
              <a:spcAft>
                <a:spcPts val="1200"/>
              </a:spcAft>
              <a:buNone/>
            </a:pPr>
            <a:r>
              <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 name="Shape 137"/>
        <p:cNvGrpSpPr/>
        <p:nvPr/>
      </p:nvGrpSpPr>
      <p:grpSpPr>
        <a:xfrm>
          <a:off x="0" y="0"/>
          <a:ext cx="0" cy="0"/>
          <a:chOff x="0" y="0"/>
          <a:chExt cx="0" cy="0"/>
        </a:xfrm>
      </p:grpSpPr>
      <p:sp>
        <p:nvSpPr>
          <p:cNvPr id="138" name="Google Shape;138;p27"/>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Worker Architecture</a:t>
            </a:r>
            <a:endParaRPr/>
          </a:p>
        </p:txBody>
      </p:sp>
      <p:sp>
        <p:nvSpPr>
          <p:cNvPr id="139" name="Google Shape;139;p27"/>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IPFS file transfer for vectorized datasets</a:t>
            </a:r>
            <a:endParaRPr/>
          </a:p>
          <a:p>
            <a:pPr indent="0" lvl="0" marL="0" rtl="0" algn="l">
              <a:spcBef>
                <a:spcPts val="1200"/>
              </a:spcBef>
              <a:spcAft>
                <a:spcPts val="0"/>
              </a:spcAft>
              <a:buNone/>
            </a:pPr>
            <a:r>
              <a:rPr lang="en"/>
              <a:t>WebSight APi for commands</a:t>
            </a:r>
            <a:endParaRPr/>
          </a:p>
          <a:p>
            <a:pPr indent="0" lvl="0" marL="0" rtl="0" algn="l">
              <a:spcBef>
                <a:spcPts val="1200"/>
              </a:spcBef>
              <a:spcAft>
                <a:spcPts val="0"/>
              </a:spcAft>
              <a:buNone/>
            </a:pPr>
            <a:r>
              <a:rPr lang="en"/>
              <a:t>Blockchain ledger</a:t>
            </a:r>
            <a:endParaRPr/>
          </a:p>
          <a:p>
            <a:pPr indent="0" lvl="0" marL="0" rtl="0" algn="l">
              <a:spcBef>
                <a:spcPts val="1200"/>
              </a:spcBef>
              <a:spcAft>
                <a:spcPts val="1200"/>
              </a:spcAft>
              <a:buNone/>
            </a:pPr>
            <a:r>
              <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 name="Shape 143"/>
        <p:cNvGrpSpPr/>
        <p:nvPr/>
      </p:nvGrpSpPr>
      <p:grpSpPr>
        <a:xfrm>
          <a:off x="0" y="0"/>
          <a:ext cx="0" cy="0"/>
          <a:chOff x="0" y="0"/>
          <a:chExt cx="0" cy="0"/>
        </a:xfrm>
      </p:grpSpPr>
      <p:sp>
        <p:nvSpPr>
          <p:cNvPr id="144" name="Google Shape;144;p28"/>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Use Case - Search for websites using words</a:t>
            </a:r>
            <a:endParaRPr/>
          </a:p>
        </p:txBody>
      </p:sp>
      <p:sp>
        <p:nvSpPr>
          <p:cNvPr id="145" name="Google Shape;145;p28"/>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User would like to see data related to whales.</a:t>
            </a:r>
            <a:endParaRPr/>
          </a:p>
          <a:p>
            <a:pPr indent="0" lvl="0" marL="0" rtl="0" algn="l">
              <a:spcBef>
                <a:spcPts val="1200"/>
              </a:spcBef>
              <a:spcAft>
                <a:spcPts val="0"/>
              </a:spcAft>
              <a:buNone/>
            </a:pPr>
            <a:r>
              <a:rPr lang="en"/>
              <a:t>User enters as much specifying data as they like. Inputs could be “whales”, “cartoon whales”, “country of whales”, “common blow hole diameters of orca whales”. These are encoded into top2vec or Bert vectors.</a:t>
            </a:r>
            <a:endParaRPr/>
          </a:p>
          <a:p>
            <a:pPr indent="0" lvl="0" marL="0" rtl="0" algn="l">
              <a:spcBef>
                <a:spcPts val="1200"/>
              </a:spcBef>
              <a:spcAft>
                <a:spcPts val="0"/>
              </a:spcAft>
              <a:buNone/>
            </a:pPr>
            <a:r>
              <a:rPr lang="en"/>
              <a:t>Local Vectors are compared, and neighbor nodes are asked for similar vectors.</a:t>
            </a:r>
            <a:endParaRPr/>
          </a:p>
          <a:p>
            <a:pPr indent="0" lvl="0" marL="0" rtl="0" algn="l">
              <a:spcBef>
                <a:spcPts val="1200"/>
              </a:spcBef>
              <a:spcAft>
                <a:spcPts val="1200"/>
              </a:spcAft>
              <a:buNone/>
            </a:pPr>
            <a:r>
              <a:rPr lang="en"/>
              <a:t>Returned URLS similarity is computed and graphed on your local similarity map of the internet. Click to visit, hover to get brief data to decide if you want to click.</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 name="Shape 149"/>
        <p:cNvGrpSpPr/>
        <p:nvPr/>
      </p:nvGrpSpPr>
      <p:grpSpPr>
        <a:xfrm>
          <a:off x="0" y="0"/>
          <a:ext cx="0" cy="0"/>
          <a:chOff x="0" y="0"/>
          <a:chExt cx="0" cy="0"/>
        </a:xfrm>
      </p:grpSpPr>
      <p:sp>
        <p:nvSpPr>
          <p:cNvPr id="150" name="Google Shape;150;p2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Use case - Queryless contributor</a:t>
            </a:r>
            <a:endParaRPr/>
          </a:p>
        </p:txBody>
      </p:sp>
      <p:sp>
        <p:nvSpPr>
          <p:cNvPr id="151" name="Google Shape;151;p29"/>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User ‘just wants to help’ without making </a:t>
            </a:r>
            <a:r>
              <a:rPr lang="en"/>
              <a:t>queries a part of their lifestyle. Maybe they don’t like the results they get, but want to help the network so that one day they can appreciate the results. </a:t>
            </a:r>
            <a:endParaRPr/>
          </a:p>
          <a:p>
            <a:pPr indent="0" lvl="0" marL="0" rtl="0" algn="l">
              <a:spcBef>
                <a:spcPts val="1200"/>
              </a:spcBef>
              <a:spcAft>
                <a:spcPts val="0"/>
              </a:spcAft>
              <a:buNone/>
            </a:pPr>
            <a:r>
              <a:rPr lang="en"/>
              <a:t>Run node in a closet, on a raspberry pi, or anything really. Just give it network and let it PnP the network.</a:t>
            </a:r>
            <a:endParaRPr/>
          </a:p>
          <a:p>
            <a:pPr indent="0" lvl="0" marL="0" rtl="0" algn="l">
              <a:spcBef>
                <a:spcPts val="1200"/>
              </a:spcBef>
              <a:spcAft>
                <a:spcPts val="1200"/>
              </a:spcAft>
              <a:buNone/>
            </a:pPr>
            <a:r>
              <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 name="Shape 155"/>
        <p:cNvGrpSpPr/>
        <p:nvPr/>
      </p:nvGrpSpPr>
      <p:grpSpPr>
        <a:xfrm>
          <a:off x="0" y="0"/>
          <a:ext cx="0" cy="0"/>
          <a:chOff x="0" y="0"/>
          <a:chExt cx="0" cy="0"/>
        </a:xfrm>
      </p:grpSpPr>
      <p:sp>
        <p:nvSpPr>
          <p:cNvPr id="156" name="Google Shape;156;p30"/>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Node to Node relationships</a:t>
            </a:r>
            <a:endParaRPr/>
          </a:p>
        </p:txBody>
      </p:sp>
      <p:sp>
        <p:nvSpPr>
          <p:cNvPr id="157" name="Google Shape;157;p30"/>
          <p:cNvSpPr txBox="1"/>
          <p:nvPr>
            <p:ph idx="1" type="body"/>
          </p:nvPr>
        </p:nvSpPr>
        <p:spPr>
          <a:xfrm>
            <a:off x="311700" y="1152475"/>
            <a:ext cx="8520600" cy="3416400"/>
          </a:xfrm>
          <a:prstGeom prst="rect">
            <a:avLst/>
          </a:prstGeom>
        </p:spPr>
        <p:txBody>
          <a:bodyPr anchorCtr="0" anchor="t" bIns="91425" lIns="91425" spcFirstLastPara="1" rIns="91425" wrap="square" tIns="91425">
            <a:normAutofit fontScale="85000" lnSpcReduction="20000"/>
          </a:bodyPr>
          <a:lstStyle/>
          <a:p>
            <a:pPr indent="0" lvl="0" marL="0" rtl="0" algn="l">
              <a:spcBef>
                <a:spcPts val="0"/>
              </a:spcBef>
              <a:spcAft>
                <a:spcPts val="0"/>
              </a:spcAft>
              <a:buNone/>
            </a:pPr>
            <a:r>
              <a:rPr lang="en"/>
              <a:t>Each search originating at a node politely requests 3 neighbor nodes for vector similarity. When asked, a node knows what kind of content each neighbor node has. It asks the neighbor with the most similarity to the thing being asked.</a:t>
            </a:r>
            <a:endParaRPr/>
          </a:p>
          <a:p>
            <a:pPr indent="0" lvl="0" marL="0" rtl="0" algn="l">
              <a:spcBef>
                <a:spcPts val="1200"/>
              </a:spcBef>
              <a:spcAft>
                <a:spcPts val="0"/>
              </a:spcAft>
              <a:buNone/>
            </a:pPr>
            <a:r>
              <a:rPr lang="en"/>
              <a:t>Nodes can know weighted content of each other. So that one node might have lots of data on a topic that another node does not, and to get that data, it must request it from the node that knows to get the full vector copy, or just ask it politely.</a:t>
            </a:r>
            <a:endParaRPr/>
          </a:p>
          <a:p>
            <a:pPr indent="0" lvl="0" marL="0" rtl="0" algn="l">
              <a:spcBef>
                <a:spcPts val="1200"/>
              </a:spcBef>
              <a:spcAft>
                <a:spcPts val="0"/>
              </a:spcAft>
              <a:buNone/>
            </a:pPr>
            <a:r>
              <a:rPr lang="en"/>
              <a:t>Nodes can ask nodes who ask nodes who ask nodes, arbitrarily deep. The level of trust in the node </a:t>
            </a:r>
            <a:r>
              <a:rPr lang="en"/>
              <a:t>determines</a:t>
            </a:r>
            <a:r>
              <a:rPr lang="en"/>
              <a:t> how deep it can go. Trust is </a:t>
            </a:r>
            <a:r>
              <a:rPr lang="en"/>
              <a:t>evaluated</a:t>
            </a:r>
            <a:r>
              <a:rPr lang="en"/>
              <a:t> on per-node basis, so nodes new to the user will likely only give them one or two levels of depth. The node you ask may trust you a lot, and give you a peer list of 50 nodes. Thost 50 nodes may not trust you enough to give more than 1 peer, if any. All nodes will give you at </a:t>
            </a:r>
            <a:r>
              <a:rPr lang="en"/>
              <a:t>least</a:t>
            </a:r>
            <a:r>
              <a:rPr lang="en"/>
              <a:t> their own level of data, even if they don’t trust you.</a:t>
            </a:r>
            <a:endParaRPr/>
          </a:p>
          <a:p>
            <a:pPr indent="0" lvl="0" marL="0" rtl="0" algn="l">
              <a:spcBef>
                <a:spcPts val="1200"/>
              </a:spcBef>
              <a:spcAft>
                <a:spcPts val="1200"/>
              </a:spcAft>
              <a:buNone/>
            </a:pPr>
            <a:r>
              <a:rPr lang="en"/>
              <a:t> </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 name="Shape 161"/>
        <p:cNvGrpSpPr/>
        <p:nvPr/>
      </p:nvGrpSpPr>
      <p:grpSpPr>
        <a:xfrm>
          <a:off x="0" y="0"/>
          <a:ext cx="0" cy="0"/>
          <a:chOff x="0" y="0"/>
          <a:chExt cx="0" cy="0"/>
        </a:xfrm>
      </p:grpSpPr>
      <p:sp>
        <p:nvSpPr>
          <p:cNvPr id="162" name="Google Shape;162;p31"/>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Actual</a:t>
            </a:r>
            <a:r>
              <a:rPr lang="en"/>
              <a:t> Rewards</a:t>
            </a:r>
            <a:endParaRPr/>
          </a:p>
        </p:txBody>
      </p:sp>
      <p:sp>
        <p:nvSpPr>
          <p:cNvPr id="163" name="Google Shape;163;p31"/>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At the discretion of any node, they can award value to trust relationships, or rather the documents that are trusted to be held. This allows companies to incentivise the mirroring of data and </a:t>
            </a:r>
            <a:r>
              <a:rPr lang="en"/>
              <a:t>query</a:t>
            </a:r>
            <a:r>
              <a:rPr lang="en"/>
              <a:t> verification.</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 name="Shape 59"/>
        <p:cNvGrpSpPr/>
        <p:nvPr/>
      </p:nvGrpSpPr>
      <p:grpSpPr>
        <a:xfrm>
          <a:off x="0" y="0"/>
          <a:ext cx="0" cy="0"/>
          <a:chOff x="0" y="0"/>
          <a:chExt cx="0" cy="0"/>
        </a:xfrm>
      </p:grpSpPr>
      <p:sp>
        <p:nvSpPr>
          <p:cNvPr id="60" name="Google Shape;60;p1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Philosophical</a:t>
            </a:r>
            <a:r>
              <a:rPr lang="en"/>
              <a:t> Rantings</a:t>
            </a:r>
            <a:endParaRPr/>
          </a:p>
        </p:txBody>
      </p:sp>
      <p:sp>
        <p:nvSpPr>
          <p:cNvPr id="61" name="Google Shape;61;p1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lnSpcReduction="10000"/>
          </a:bodyPr>
          <a:lstStyle/>
          <a:p>
            <a:pPr indent="0" lvl="0" marL="0" rtl="0" algn="l">
              <a:spcBef>
                <a:spcPts val="0"/>
              </a:spcBef>
              <a:spcAft>
                <a:spcPts val="1200"/>
              </a:spcAft>
              <a:buNone/>
            </a:pPr>
            <a:r>
              <a:rPr lang="en"/>
              <a:t>The internet is vast, but the data that needs to be searched is </a:t>
            </a:r>
            <a:r>
              <a:rPr lang="en"/>
              <a:t>comparatively</a:t>
            </a:r>
            <a:r>
              <a:rPr lang="en"/>
              <a:t> small. If a bunch of losers on the internet don’t take on this responsibility, then some biased for-profit entity will. Crawling+Analysis has to be decentralized in authority, and distributed in calculation. There are two real problems to solve here: One is collecting the data from the internet and processing it into semantically significant yet condensed data. The other is allowing the selective download of </a:t>
            </a:r>
            <a:r>
              <a:rPr lang="en"/>
              <a:t>relevant hyperlinks, based on human-defined input text. Websites have gone too far down the host.com/page?param=bar&amp;otherparam=foo route, and would do better by orienting their endpoints to static linear lookups host.com/page/3/. Your foo param can still be there, but as an option to js code that doens’t change the content of the page. 	</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sp>
        <p:nvSpPr>
          <p:cNvPr id="168" name="Google Shape;168;p32"/>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THOUGHT: Semantic Depth</a:t>
            </a:r>
            <a:endParaRPr/>
          </a:p>
        </p:txBody>
      </p:sp>
      <p:sp>
        <p:nvSpPr>
          <p:cNvPr id="169" name="Google Shape;169;p32"/>
          <p:cNvSpPr txBox="1"/>
          <p:nvPr>
            <p:ph idx="1" type="body"/>
          </p:nvPr>
        </p:nvSpPr>
        <p:spPr>
          <a:xfrm>
            <a:off x="311700" y="1152475"/>
            <a:ext cx="8520600" cy="3416400"/>
          </a:xfrm>
          <a:prstGeom prst="rect">
            <a:avLst/>
          </a:prstGeom>
        </p:spPr>
        <p:txBody>
          <a:bodyPr anchorCtr="0" anchor="t" bIns="91425" lIns="91425" spcFirstLastPara="1" rIns="91425" wrap="square" tIns="91425">
            <a:normAutofit fontScale="32500"/>
          </a:bodyPr>
          <a:lstStyle/>
          <a:p>
            <a:pPr indent="0" lvl="0" marL="0" rtl="0" algn="l">
              <a:spcBef>
                <a:spcPts val="0"/>
              </a:spcBef>
              <a:spcAft>
                <a:spcPts val="0"/>
              </a:spcAft>
              <a:buNone/>
            </a:pPr>
            <a:r>
              <a:rPr lang="en"/>
              <a:t>Extremely high precision floating point value for assessing depth of data.</a:t>
            </a:r>
            <a:endParaRPr/>
          </a:p>
          <a:p>
            <a:pPr indent="0" lvl="0" marL="0" rtl="0" algn="l">
              <a:spcBef>
                <a:spcPts val="1200"/>
              </a:spcBef>
              <a:spcAft>
                <a:spcPts val="0"/>
              </a:spcAft>
              <a:buNone/>
            </a:pPr>
            <a:r>
              <a:t/>
            </a:r>
            <a:endParaRPr/>
          </a:p>
          <a:p>
            <a:pPr indent="0" lvl="0" marL="0" rtl="0" algn="l">
              <a:spcBef>
                <a:spcPts val="1200"/>
              </a:spcBef>
              <a:spcAft>
                <a:spcPts val="0"/>
              </a:spcAft>
              <a:buNone/>
            </a:pPr>
            <a:r>
              <a:rPr lang="en"/>
              <a:t>0 is baseline knowledge, facts as determined by other 0-scoring entities of data</a:t>
            </a:r>
            <a:endParaRPr/>
          </a:p>
          <a:p>
            <a:pPr indent="0" lvl="0" marL="0" rtl="0" algn="l">
              <a:spcBef>
                <a:spcPts val="1200"/>
              </a:spcBef>
              <a:spcAft>
                <a:spcPts val="0"/>
              </a:spcAft>
              <a:buNone/>
            </a:pPr>
            <a:r>
              <a:rPr lang="en"/>
              <a:t>0.5 is starting claim point, truth floats down, unverifiable floats up. </a:t>
            </a:r>
            <a:endParaRPr/>
          </a:p>
          <a:p>
            <a:pPr indent="0" lvl="0" marL="0" rtl="0" algn="l">
              <a:spcBef>
                <a:spcPts val="1200"/>
              </a:spcBef>
              <a:spcAft>
                <a:spcPts val="0"/>
              </a:spcAft>
              <a:buNone/>
            </a:pPr>
            <a:r>
              <a:rPr lang="en"/>
              <a:t>1 is … everything/nothing/allthingsinbetween</a:t>
            </a:r>
            <a:endParaRPr/>
          </a:p>
          <a:p>
            <a:pPr indent="0" lvl="0" marL="0" rtl="0" algn="l">
              <a:spcBef>
                <a:spcPts val="1200"/>
              </a:spcBef>
              <a:spcAft>
                <a:spcPts val="0"/>
              </a:spcAft>
              <a:buNone/>
            </a:pPr>
            <a:r>
              <a:rPr lang="en"/>
              <a:t>Not concerned with “truth” and more concerned with how ‘fundamental’ the concept is. The “deeper” </a:t>
            </a:r>
            <a:r>
              <a:rPr lang="en"/>
              <a:t>fundamentals</a:t>
            </a:r>
            <a:r>
              <a:rPr lang="en"/>
              <a:t> of any topic. In math it would be 0 for addition and subtraction, and 1 for the depths of obscure data that could stil be about addition and subtraction maybe, but in context of data you have to think about when adding or subtracting near the speed of light, or something. 0 for fashion styles and 0.75 on </a:t>
            </a:r>
            <a:r>
              <a:rPr lang="en"/>
              <a:t>data</a:t>
            </a:r>
            <a:r>
              <a:rPr lang="en"/>
              <a:t> about how the neurology of how the brain reacts to fashion</a:t>
            </a:r>
            <a:endParaRPr/>
          </a:p>
          <a:p>
            <a:pPr indent="0" lvl="0" marL="0" rtl="0" algn="l">
              <a:spcBef>
                <a:spcPts val="1200"/>
              </a:spcBef>
              <a:spcAft>
                <a:spcPts val="0"/>
              </a:spcAft>
              <a:buNone/>
            </a:pPr>
            <a:r>
              <a:rPr lang="en"/>
              <a:t> The less context data has, the more likely it is to be near 0</a:t>
            </a:r>
            <a:endParaRPr/>
          </a:p>
          <a:p>
            <a:pPr indent="0" lvl="0" marL="0" rtl="0" algn="l">
              <a:spcBef>
                <a:spcPts val="1200"/>
              </a:spcBef>
              <a:spcAft>
                <a:spcPts val="0"/>
              </a:spcAft>
              <a:buNone/>
            </a:pPr>
            <a:r>
              <a:rPr lang="en"/>
              <a:t>“Holobook”, its like svc </a:t>
            </a:r>
            <a:r>
              <a:rPr lang="en"/>
              <a:t>broadcasting</a:t>
            </a:r>
            <a:r>
              <a:rPr lang="en"/>
              <a:t>. Small resolution (low depth, low detail) copy is sent with higher and higher resolution copies of a video stream. This is more or less the same deal. Higher resolution stuff is closer to 1, lower resolution stuff would be closer to 0. </a:t>
            </a:r>
            <a:endParaRPr/>
          </a:p>
          <a:p>
            <a:pPr indent="0" lvl="0" marL="0" rtl="0" algn="l">
              <a:spcBef>
                <a:spcPts val="1200"/>
              </a:spcBef>
              <a:spcAft>
                <a:spcPts val="0"/>
              </a:spcAft>
              <a:buNone/>
            </a:pPr>
            <a:r>
              <a:rPr lang="en"/>
              <a:t>How the earth was made</a:t>
            </a:r>
            <a:endParaRPr/>
          </a:p>
          <a:p>
            <a:pPr indent="0" lvl="0" marL="0" rtl="0" algn="l">
              <a:spcBef>
                <a:spcPts val="1200"/>
              </a:spcBef>
              <a:spcAft>
                <a:spcPts val="0"/>
              </a:spcAft>
              <a:buNone/>
            </a:pPr>
            <a:r>
              <a:rPr lang="en"/>
              <a:t>0 - Lots of space dust around the sun condensed to form the planet</a:t>
            </a:r>
            <a:endParaRPr/>
          </a:p>
          <a:p>
            <a:pPr indent="0" lvl="0" marL="0" rtl="0" algn="l">
              <a:spcBef>
                <a:spcPts val="1200"/>
              </a:spcBef>
              <a:spcAft>
                <a:spcPts val="0"/>
              </a:spcAft>
              <a:buNone/>
            </a:pPr>
            <a:r>
              <a:rPr lang="en"/>
              <a:t>1 - </a:t>
            </a:r>
            <a:r>
              <a:rPr lang="en"/>
              <a:t>extremely</a:t>
            </a:r>
            <a:r>
              <a:rPr lang="en"/>
              <a:t> detailed data with references to other things directly known as fact, like math equations and phyusuics and observed truth etc.</a:t>
            </a:r>
            <a:endParaRPr/>
          </a:p>
          <a:p>
            <a:pPr indent="0" lvl="0" marL="0" rtl="0" algn="l">
              <a:spcBef>
                <a:spcPts val="1200"/>
              </a:spcBef>
              <a:spcAft>
                <a:spcPts val="1200"/>
              </a:spcAft>
              <a:buNone/>
            </a:pPr>
            <a:r>
              <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 name="Shape 173"/>
        <p:cNvGrpSpPr/>
        <p:nvPr/>
      </p:nvGrpSpPr>
      <p:grpSpPr>
        <a:xfrm>
          <a:off x="0" y="0"/>
          <a:ext cx="0" cy="0"/>
          <a:chOff x="0" y="0"/>
          <a:chExt cx="0" cy="0"/>
        </a:xfrm>
      </p:grpSpPr>
      <p:sp>
        <p:nvSpPr>
          <p:cNvPr id="174" name="Google Shape;174;p33"/>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IPFS (thanks ryan!)</a:t>
            </a:r>
            <a:endParaRPr/>
          </a:p>
        </p:txBody>
      </p:sp>
      <p:sp>
        <p:nvSpPr>
          <p:cNvPr id="175" name="Google Shape;175;p33"/>
          <p:cNvSpPr txBox="1"/>
          <p:nvPr>
            <p:ph idx="1" type="body"/>
          </p:nvPr>
        </p:nvSpPr>
        <p:spPr>
          <a:xfrm>
            <a:off x="311700" y="1152475"/>
            <a:ext cx="8520600" cy="3416400"/>
          </a:xfrm>
          <a:prstGeom prst="rect">
            <a:avLst/>
          </a:prstGeom>
        </p:spPr>
        <p:txBody>
          <a:bodyPr anchorCtr="0" anchor="t" bIns="91425" lIns="91425" spcFirstLastPara="1" rIns="91425" wrap="square" tIns="91425">
            <a:normAutofit fontScale="85000" lnSpcReduction="20000"/>
          </a:bodyPr>
          <a:lstStyle/>
          <a:p>
            <a:pPr indent="0" lvl="0" marL="0" rtl="0" algn="l">
              <a:spcBef>
                <a:spcPts val="0"/>
              </a:spcBef>
              <a:spcAft>
                <a:spcPts val="0"/>
              </a:spcAft>
              <a:buNone/>
            </a:pPr>
            <a:r>
              <a:rPr lang="en"/>
              <a:t>IPFS would be a great data layer, but its </a:t>
            </a:r>
            <a:r>
              <a:rPr lang="en"/>
              <a:t>limited</a:t>
            </a:r>
            <a:r>
              <a:rPr lang="en"/>
              <a:t> by linking the raw binary data to hashes.</a:t>
            </a:r>
            <a:endParaRPr/>
          </a:p>
          <a:p>
            <a:pPr indent="0" lvl="0" marL="0" rtl="0" algn="l">
              <a:spcBef>
                <a:spcPts val="1200"/>
              </a:spcBef>
              <a:spcAft>
                <a:spcPts val="0"/>
              </a:spcAft>
              <a:buNone/>
            </a:pPr>
            <a:r>
              <a:rPr lang="en"/>
              <a:t>Would</a:t>
            </a:r>
            <a:r>
              <a:rPr lang="en"/>
              <a:t> it be maybe better to hold the semantic data of that raw data instead of its binary form?</a:t>
            </a:r>
            <a:endParaRPr/>
          </a:p>
          <a:p>
            <a:pPr indent="0" lvl="0" marL="0" rtl="0" algn="l">
              <a:spcBef>
                <a:spcPts val="1200"/>
              </a:spcBef>
              <a:spcAft>
                <a:spcPts val="0"/>
              </a:spcAft>
              <a:buNone/>
            </a:pPr>
            <a:r>
              <a:rPr lang="en"/>
              <a:t>The hashes from ipfs should be the hashes of vectors output by a </a:t>
            </a:r>
            <a:r>
              <a:rPr lang="en"/>
              <a:t>neural</a:t>
            </a:r>
            <a:r>
              <a:rPr lang="en"/>
              <a:t> network classification/assessment of that data.  – You want the raw data, fine, thats a secondary lookup. Using these vectors we should be able to explain the document via loading the vectors into a </a:t>
            </a:r>
            <a:r>
              <a:rPr lang="en"/>
              <a:t>neural</a:t>
            </a:r>
            <a:r>
              <a:rPr lang="en"/>
              <a:t> network and interrogating it.</a:t>
            </a:r>
            <a:endParaRPr/>
          </a:p>
          <a:p>
            <a:pPr indent="0" lvl="0" marL="0" rtl="0" algn="l">
              <a:spcBef>
                <a:spcPts val="1200"/>
              </a:spcBef>
              <a:spcAft>
                <a:spcPts val="0"/>
              </a:spcAft>
              <a:buNone/>
            </a:pPr>
            <a:r>
              <a:rPr lang="en"/>
              <a:t>Raw data may be “cats are blue” across many files and languages, but </a:t>
            </a:r>
            <a:r>
              <a:rPr lang="en"/>
              <a:t>the</a:t>
            </a:r>
            <a:r>
              <a:rPr lang="en"/>
              <a:t> vector would be (near) the same. Load it into the neural net and you should be able to ask it what color cats are. If this is a longer doc, say the manual of linux… it could be asked linux related questions.</a:t>
            </a:r>
            <a:endParaRPr/>
          </a:p>
          <a:p>
            <a:pPr indent="0" lvl="0" marL="0" rtl="0" algn="l">
              <a:spcBef>
                <a:spcPts val="1200"/>
              </a:spcBef>
              <a:spcAft>
                <a:spcPts val="1200"/>
              </a:spcAft>
              <a:buNone/>
            </a:pPr>
            <a:r>
              <a:rPr lang="en"/>
              <a:t>This is done with text in mind… but encoders/decoders could be responsible for the representation (video, audio, etc)</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 name="Shape 65"/>
        <p:cNvGrpSpPr/>
        <p:nvPr/>
      </p:nvGrpSpPr>
      <p:grpSpPr>
        <a:xfrm>
          <a:off x="0" y="0"/>
          <a:ext cx="0" cy="0"/>
          <a:chOff x="0" y="0"/>
          <a:chExt cx="0" cy="0"/>
        </a:xfrm>
      </p:grpSpPr>
      <p:sp>
        <p:nvSpPr>
          <p:cNvPr id="66" name="Google Shape;66;p1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Logisophical Rantings</a:t>
            </a:r>
            <a:endParaRPr/>
          </a:p>
        </p:txBody>
      </p:sp>
      <p:sp>
        <p:nvSpPr>
          <p:cNvPr id="67" name="Google Shape;67;p15"/>
          <p:cNvSpPr txBox="1"/>
          <p:nvPr>
            <p:ph idx="1" type="body"/>
          </p:nvPr>
        </p:nvSpPr>
        <p:spPr>
          <a:xfrm>
            <a:off x="311700" y="1152475"/>
            <a:ext cx="8520600" cy="3416400"/>
          </a:xfrm>
          <a:prstGeom prst="rect">
            <a:avLst/>
          </a:prstGeom>
        </p:spPr>
        <p:txBody>
          <a:bodyPr anchorCtr="0" anchor="t" bIns="91425" lIns="91425" spcFirstLastPara="1" rIns="91425" wrap="square" tIns="91425">
            <a:normAutofit fontScale="92500" lnSpcReduction="20000"/>
          </a:bodyPr>
          <a:lstStyle/>
          <a:p>
            <a:pPr indent="0" lvl="0" marL="0" rtl="0" algn="l">
              <a:spcBef>
                <a:spcPts val="0"/>
              </a:spcBef>
              <a:spcAft>
                <a:spcPts val="0"/>
              </a:spcAft>
              <a:buNone/>
            </a:pPr>
            <a:r>
              <a:rPr lang="en"/>
              <a:t>Query chains join this data together</a:t>
            </a:r>
            <a:endParaRPr/>
          </a:p>
          <a:p>
            <a:pPr indent="-334328" lvl="0" marL="457200" rtl="0" algn="l">
              <a:spcBef>
                <a:spcPts val="1200"/>
              </a:spcBef>
              <a:spcAft>
                <a:spcPts val="0"/>
              </a:spcAft>
              <a:buSzPct val="100000"/>
              <a:buChar char="-"/>
            </a:pPr>
            <a:r>
              <a:rPr lang="en"/>
              <a:t>similar search vectors with URL</a:t>
            </a:r>
            <a:endParaRPr/>
          </a:p>
          <a:p>
            <a:pPr indent="-334328" lvl="0" marL="457200" rtl="0" algn="l">
              <a:spcBef>
                <a:spcPts val="0"/>
              </a:spcBef>
              <a:spcAft>
                <a:spcPts val="0"/>
              </a:spcAft>
              <a:buSzPct val="100000"/>
              <a:buChar char="-"/>
            </a:pPr>
            <a:r>
              <a:rPr lang="en"/>
              <a:t>potentially new peers</a:t>
            </a:r>
            <a:endParaRPr/>
          </a:p>
          <a:p>
            <a:pPr indent="-334328" lvl="0" marL="457200" rtl="0" algn="l">
              <a:spcBef>
                <a:spcPts val="0"/>
              </a:spcBef>
              <a:spcAft>
                <a:spcPts val="0"/>
              </a:spcAft>
              <a:buSzPct val="100000"/>
              <a:buChar char="-"/>
            </a:pPr>
            <a:r>
              <a:rPr lang="en"/>
              <a:t>ability to build trust (PoWV)</a:t>
            </a:r>
            <a:endParaRPr/>
          </a:p>
          <a:p>
            <a:pPr indent="0" lvl="0" marL="0" rtl="0" algn="l">
              <a:spcBef>
                <a:spcPts val="1200"/>
              </a:spcBef>
              <a:spcAft>
                <a:spcPts val="0"/>
              </a:spcAft>
              <a:buNone/>
            </a:pPr>
            <a:r>
              <a:rPr lang="en"/>
              <a:t>Queries are not “free”, in that the answers come with obligations to return trust. Query routing is weighted based on most trust and most similarity. Low trust = low belief. “The more you answer queries, the more trusted you become”</a:t>
            </a:r>
            <a:endParaRPr/>
          </a:p>
          <a:p>
            <a:pPr indent="0" lvl="0" marL="0" rtl="0" algn="l">
              <a:spcBef>
                <a:spcPts val="1200"/>
              </a:spcBef>
              <a:spcAft>
                <a:spcPts val="0"/>
              </a:spcAft>
              <a:buNone/>
            </a:pPr>
            <a:r>
              <a:rPr lang="en"/>
              <a:t>Web hosts get </a:t>
            </a:r>
            <a:r>
              <a:rPr lang="en"/>
              <a:t>queried</a:t>
            </a:r>
            <a:r>
              <a:rPr lang="en"/>
              <a:t> from many locations per query</a:t>
            </a:r>
            <a:endParaRPr/>
          </a:p>
          <a:p>
            <a:pPr indent="0" lvl="0" marL="0" rtl="0" algn="l">
              <a:spcBef>
                <a:spcPts val="1200"/>
              </a:spcBef>
              <a:spcAft>
                <a:spcPts val="0"/>
              </a:spcAft>
              <a:buNone/>
            </a:pPr>
            <a:r>
              <a:rPr lang="en"/>
              <a:t>The more analyzed content hashes you serve for the network, the more trust you have</a:t>
            </a:r>
            <a:endParaRPr/>
          </a:p>
          <a:p>
            <a:pPr indent="0" lvl="0" marL="0" rtl="0" algn="l">
              <a:spcBef>
                <a:spcPts val="1200"/>
              </a:spcBef>
              <a:spcAft>
                <a:spcPts val="1200"/>
              </a:spcAft>
              <a:buNone/>
            </a:pPr>
            <a:r>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 name="Shape 71"/>
        <p:cNvGrpSpPr/>
        <p:nvPr/>
      </p:nvGrpSpPr>
      <p:grpSpPr>
        <a:xfrm>
          <a:off x="0" y="0"/>
          <a:ext cx="0" cy="0"/>
          <a:chOff x="0" y="0"/>
          <a:chExt cx="0" cy="0"/>
        </a:xfrm>
      </p:grpSpPr>
      <p:sp>
        <p:nvSpPr>
          <p:cNvPr id="72" name="Google Shape;72;p1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Process Architecture</a:t>
            </a:r>
            <a:endParaRPr/>
          </a:p>
        </p:txBody>
      </p:sp>
      <p:sp>
        <p:nvSpPr>
          <p:cNvPr id="73" name="Google Shape;73;p16"/>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Char char="●"/>
            </a:pPr>
            <a:r>
              <a:rPr lang="en"/>
              <a:t>Node Crawl/Crunch</a:t>
            </a:r>
            <a:endParaRPr/>
          </a:p>
          <a:p>
            <a:pPr indent="-317500" lvl="1" marL="914400" rtl="0" algn="l">
              <a:spcBef>
                <a:spcPts val="0"/>
              </a:spcBef>
              <a:spcAft>
                <a:spcPts val="0"/>
              </a:spcAft>
              <a:buSzPts val="1400"/>
              <a:buChar char="○"/>
            </a:pPr>
            <a:r>
              <a:rPr lang="en"/>
              <a:t>Download domain names from Certificate Transparency Logs</a:t>
            </a:r>
            <a:endParaRPr/>
          </a:p>
          <a:p>
            <a:pPr indent="-317500" lvl="1" marL="914400" rtl="0" algn="l">
              <a:spcBef>
                <a:spcPts val="0"/>
              </a:spcBef>
              <a:spcAft>
                <a:spcPts val="0"/>
              </a:spcAft>
              <a:buSzPts val="1400"/>
              <a:buChar char="○"/>
            </a:pPr>
            <a:r>
              <a:rPr lang="en"/>
              <a:t>Crawl new domains and cache Raw Html data</a:t>
            </a:r>
            <a:endParaRPr/>
          </a:p>
          <a:p>
            <a:pPr indent="-317500" lvl="1" marL="914400" rtl="0" algn="l">
              <a:spcBef>
                <a:spcPts val="0"/>
              </a:spcBef>
              <a:spcAft>
                <a:spcPts val="0"/>
              </a:spcAft>
              <a:buSzPts val="1400"/>
              <a:buChar char="○"/>
            </a:pPr>
            <a:r>
              <a:rPr lang="en"/>
              <a:t>Convert Raw HTML into Vectorized Data (Top2Vec, BerTopic)</a:t>
            </a:r>
            <a:endParaRPr/>
          </a:p>
          <a:p>
            <a:pPr indent="-317500" lvl="1" marL="914400" rtl="0" algn="l">
              <a:spcBef>
                <a:spcPts val="0"/>
              </a:spcBef>
              <a:spcAft>
                <a:spcPts val="0"/>
              </a:spcAft>
              <a:buSzPts val="1400"/>
              <a:buChar char="○"/>
            </a:pPr>
            <a:r>
              <a:rPr lang="en"/>
              <a:t>Compute Similarity Map from Vectorized Data (Somoclu)</a:t>
            </a:r>
            <a:endParaRPr/>
          </a:p>
          <a:p>
            <a:pPr indent="-342900" lvl="0" marL="457200" rtl="0" algn="l">
              <a:spcBef>
                <a:spcPts val="0"/>
              </a:spcBef>
              <a:spcAft>
                <a:spcPts val="0"/>
              </a:spcAft>
              <a:buSzPts val="1800"/>
              <a:buChar char="●"/>
            </a:pPr>
            <a:r>
              <a:rPr lang="en"/>
              <a:t>Node Validity</a:t>
            </a:r>
            <a:endParaRPr/>
          </a:p>
          <a:p>
            <a:pPr indent="-317500" lvl="1" marL="914400" rtl="0" algn="l">
              <a:spcBef>
                <a:spcPts val="0"/>
              </a:spcBef>
              <a:spcAft>
                <a:spcPts val="0"/>
              </a:spcAft>
              <a:buSzPts val="1400"/>
              <a:buChar char="○"/>
            </a:pPr>
            <a:r>
              <a:rPr lang="en"/>
              <a:t>Vectorized Data with URL stored to distributed storage</a:t>
            </a:r>
            <a:endParaRPr/>
          </a:p>
          <a:p>
            <a:pPr indent="-317500" lvl="1" marL="914400" rtl="0" algn="l">
              <a:spcBef>
                <a:spcPts val="0"/>
              </a:spcBef>
              <a:spcAft>
                <a:spcPts val="0"/>
              </a:spcAft>
              <a:buSzPts val="1400"/>
              <a:buChar char="○"/>
            </a:pPr>
            <a:r>
              <a:rPr lang="en"/>
              <a:t>Somoclu distributed calculation runs</a:t>
            </a:r>
            <a:endParaRPr/>
          </a:p>
          <a:p>
            <a:pPr indent="-342900" lvl="0" marL="457200" rtl="0" algn="l">
              <a:spcBef>
                <a:spcPts val="0"/>
              </a:spcBef>
              <a:spcAft>
                <a:spcPts val="0"/>
              </a:spcAft>
              <a:buSzPts val="1800"/>
              <a:buChar char="●"/>
            </a:pPr>
            <a:r>
              <a:rPr lang="en"/>
              <a:t>Node Speciality</a:t>
            </a:r>
            <a:endParaRPr/>
          </a:p>
          <a:p>
            <a:pPr indent="-317500" lvl="1" marL="914400" rtl="0" algn="l">
              <a:spcBef>
                <a:spcPts val="0"/>
              </a:spcBef>
              <a:spcAft>
                <a:spcPts val="0"/>
              </a:spcAft>
              <a:buSzPts val="1400"/>
              <a:buChar char="○"/>
            </a:pPr>
            <a:r>
              <a:rPr lang="en"/>
              <a:t>Similarity Map computed for “broad network”</a:t>
            </a:r>
            <a:endParaRPr/>
          </a:p>
          <a:p>
            <a:pPr indent="-317500" lvl="1" marL="914400" rtl="0" algn="l">
              <a:spcBef>
                <a:spcPts val="0"/>
              </a:spcBef>
              <a:spcAft>
                <a:spcPts val="0"/>
              </a:spcAft>
              <a:buSzPts val="1400"/>
              <a:buChar char="○"/>
            </a:pPr>
            <a:r>
              <a:rPr lang="en"/>
              <a:t>Similarity Map computed for “areas of interest”</a:t>
            </a:r>
            <a:endParaRPr/>
          </a:p>
          <a:p>
            <a:pPr indent="-317500" lvl="1" marL="914400" rtl="0" algn="l">
              <a:spcBef>
                <a:spcPts val="0"/>
              </a:spcBef>
              <a:spcAft>
                <a:spcPts val="0"/>
              </a:spcAft>
              <a:buSzPts val="1400"/>
              <a:buChar char="○"/>
            </a:pPr>
            <a:r>
              <a:rPr lang="en"/>
              <a:t>Similarity Map computed locally for </a:t>
            </a:r>
            <a:r>
              <a:rPr lang="en"/>
              <a:t>special areas of interest</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 name="Shape 77"/>
        <p:cNvGrpSpPr/>
        <p:nvPr/>
      </p:nvGrpSpPr>
      <p:grpSpPr>
        <a:xfrm>
          <a:off x="0" y="0"/>
          <a:ext cx="0" cy="0"/>
          <a:chOff x="0" y="0"/>
          <a:chExt cx="0" cy="0"/>
        </a:xfrm>
      </p:grpSpPr>
      <p:sp>
        <p:nvSpPr>
          <p:cNvPr id="78" name="Google Shape;78;p17"/>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Weighted Routing</a:t>
            </a:r>
            <a:endParaRPr/>
          </a:p>
        </p:txBody>
      </p:sp>
      <p:sp>
        <p:nvSpPr>
          <p:cNvPr id="79" name="Google Shape;79;p17"/>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All node relations are weighted by topics, meaning that given a query any node will favor asking nodes that are weighted </a:t>
            </a:r>
            <a:r>
              <a:rPr lang="en"/>
              <a:t>similar</a:t>
            </a:r>
            <a:r>
              <a:rPr lang="en"/>
              <a:t> to that query. “This node knows a lot about chickens, I’ll ask it for the most similar url:vectors for farm eggs, since chickens are similar in vector-space to </a:t>
            </a:r>
            <a:r>
              <a:rPr lang="en"/>
              <a:t>farm</a:t>
            </a:r>
            <a:r>
              <a:rPr lang="en"/>
              <a:t> eggs.”</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sp>
        <p:nvSpPr>
          <p:cNvPr id="84" name="Google Shape;84;p18"/>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Trust Architecture</a:t>
            </a:r>
            <a:endParaRPr/>
          </a:p>
        </p:txBody>
      </p:sp>
      <p:sp>
        <p:nvSpPr>
          <p:cNvPr id="85" name="Google Shape;85;p18"/>
          <p:cNvSpPr txBox="1"/>
          <p:nvPr>
            <p:ph idx="1" type="body"/>
          </p:nvPr>
        </p:nvSpPr>
        <p:spPr>
          <a:xfrm>
            <a:off x="311700" y="1152475"/>
            <a:ext cx="8520600" cy="3416400"/>
          </a:xfrm>
          <a:prstGeom prst="rect">
            <a:avLst/>
          </a:prstGeom>
        </p:spPr>
        <p:txBody>
          <a:bodyPr anchorCtr="0" anchor="t" bIns="91425" lIns="91425" spcFirstLastPara="1" rIns="91425" wrap="square" tIns="91425">
            <a:normAutofit fontScale="47500" lnSpcReduction="20000"/>
          </a:bodyPr>
          <a:lstStyle/>
          <a:p>
            <a:pPr indent="0" lvl="0" marL="0" rtl="0" algn="l">
              <a:spcBef>
                <a:spcPts val="0"/>
              </a:spcBef>
              <a:spcAft>
                <a:spcPts val="0"/>
              </a:spcAft>
              <a:buNone/>
            </a:pPr>
            <a:r>
              <a:rPr lang="en"/>
              <a:t>Each block header is a neural network checkpoint, with an </a:t>
            </a:r>
            <a:r>
              <a:rPr lang="en"/>
              <a:t>arbitrary</a:t>
            </a:r>
            <a:r>
              <a:rPr lang="en"/>
              <a:t> number of paired test case inputs and outputs. Proof of Work is done by loading and verifying the neural network checkpoint data with the test case data.</a:t>
            </a:r>
            <a:endParaRPr/>
          </a:p>
          <a:p>
            <a:pPr indent="0" lvl="0" marL="0" rtl="0" algn="l">
              <a:spcBef>
                <a:spcPts val="1200"/>
              </a:spcBef>
              <a:spcAft>
                <a:spcPts val="0"/>
              </a:spcAft>
              <a:buNone/>
            </a:pPr>
            <a:r>
              <a:rPr lang="en"/>
              <a:t>PoWVerification is finding out what </a:t>
            </a:r>
            <a:r>
              <a:rPr lang="en"/>
              <a:t>poison</a:t>
            </a:r>
            <a:r>
              <a:rPr lang="en"/>
              <a:t> was in sent with the message, and replying to the sender with the </a:t>
            </a:r>
            <a:r>
              <a:rPr lang="en"/>
              <a:t>poison</a:t>
            </a:r>
            <a:r>
              <a:rPr lang="en"/>
              <a:t> as the return message. This proves to the message sender that the receiver has verified the data. The antidote is optionally made by the sending node, as a sign of trust in the </a:t>
            </a:r>
            <a:r>
              <a:rPr lang="en"/>
              <a:t>receiving</a:t>
            </a:r>
            <a:r>
              <a:rPr lang="en"/>
              <a:t> node. Useful when getting incoming queries for similar vectors. Give them vectors, make them verify, gain trust. They in turn will be more likely to ask you more questions in the future on that topic.</a:t>
            </a:r>
            <a:endParaRPr/>
          </a:p>
          <a:p>
            <a:pPr indent="-282893" lvl="0" marL="457200" rtl="0" algn="l">
              <a:spcBef>
                <a:spcPts val="1200"/>
              </a:spcBef>
              <a:spcAft>
                <a:spcPts val="0"/>
              </a:spcAft>
              <a:buSzPct val="100000"/>
              <a:buChar char="●"/>
            </a:pPr>
            <a:r>
              <a:rPr lang="en"/>
              <a:t>Verifying node downloads all the urls in the message, and computes them to vectors.</a:t>
            </a:r>
            <a:endParaRPr/>
          </a:p>
          <a:p>
            <a:pPr indent="-282893" lvl="0" marL="457200" rtl="0" algn="l">
              <a:spcBef>
                <a:spcPts val="0"/>
              </a:spcBef>
              <a:spcAft>
                <a:spcPts val="0"/>
              </a:spcAft>
              <a:buSzPct val="100000"/>
              <a:buChar char="●"/>
            </a:pPr>
            <a:r>
              <a:rPr lang="en"/>
              <a:t>Verifying nodes sends back vectors that don’t match the message to originating node.</a:t>
            </a:r>
            <a:endParaRPr/>
          </a:p>
          <a:p>
            <a:pPr indent="-282893" lvl="0" marL="457200" rtl="0" algn="l">
              <a:spcBef>
                <a:spcPts val="0"/>
              </a:spcBef>
              <a:spcAft>
                <a:spcPts val="0"/>
              </a:spcAft>
              <a:buSzPct val="100000"/>
              <a:buChar char="●"/>
            </a:pPr>
            <a:r>
              <a:rPr lang="en"/>
              <a:t>Originating node adds you as a trusted node for these now shared vectors</a:t>
            </a:r>
            <a:endParaRPr/>
          </a:p>
          <a:p>
            <a:pPr indent="0" lvl="0" marL="0" rtl="0" algn="l">
              <a:spcBef>
                <a:spcPts val="1200"/>
              </a:spcBef>
              <a:spcAft>
                <a:spcPts val="0"/>
              </a:spcAft>
              <a:buNone/>
            </a:pPr>
            <a:r>
              <a:rPr lang="en"/>
              <a:t>Search queries returning vectors expect a verified reply, or they will mark you as not fulfilling trust. This means that every search query you ask, expects you to also crawl the returned url and calculate the vectors. If trust is low, they will not honor search queries and ignore you. How much trust you have built can be used to determine the relay depth that they relay your searches to other nodes they trust for. With greater trust, comes greater distance your searches get </a:t>
            </a:r>
            <a:r>
              <a:rPr lang="en"/>
              <a:t>heard.</a:t>
            </a:r>
            <a:endParaRPr/>
          </a:p>
          <a:p>
            <a:pPr indent="0" lvl="0" marL="0" rtl="0" algn="l">
              <a:spcBef>
                <a:spcPts val="1200"/>
              </a:spcBef>
              <a:spcAft>
                <a:spcPts val="0"/>
              </a:spcAft>
              <a:buNone/>
            </a:pPr>
            <a:r>
              <a:rPr lang="en"/>
              <a:t>In the absence of human queries, trust is gained by creating “empty” queries called offload queries. These instruct receiving nodes to return the ‘most needed’ redundancies in the network. The requesting node then builds trust by crawling those url and verifying. Often times these will be ‘problematic’ urls, so the verification can get complex or lead to badlisting the URL. If all nodes in the empty query chain report a URL bad, add it to the badlist.</a:t>
            </a:r>
            <a:endParaRPr/>
          </a:p>
          <a:p>
            <a:pPr indent="0" lvl="0" marL="0" rtl="0" algn="l">
              <a:spcBef>
                <a:spcPts val="1200"/>
              </a:spcBef>
              <a:spcAft>
                <a:spcPts val="0"/>
              </a:spcAft>
              <a:buNone/>
            </a:pPr>
            <a:r>
              <a:rPr lang="en"/>
              <a:t>“Bad” URLs will look different to two requesting hosts. Maybe there is a timestamp rendered by the http server in the response body.</a:t>
            </a:r>
            <a:endParaRPr/>
          </a:p>
          <a:p>
            <a:pPr indent="-282893" lvl="0" marL="457200" rtl="0" algn="l">
              <a:spcBef>
                <a:spcPts val="1200"/>
              </a:spcBef>
              <a:spcAft>
                <a:spcPts val="0"/>
              </a:spcAft>
              <a:buSzPct val="100000"/>
              <a:buChar char="●"/>
            </a:pPr>
            <a:r>
              <a:rPr lang="en"/>
              <a:t>Topical changes in nature or semantics</a:t>
            </a:r>
            <a:endParaRPr/>
          </a:p>
          <a:p>
            <a:pPr indent="-282893" lvl="0" marL="457200" rtl="0" algn="l">
              <a:spcBef>
                <a:spcPts val="0"/>
              </a:spcBef>
              <a:spcAft>
                <a:spcPts val="0"/>
              </a:spcAft>
              <a:buSzPct val="100000"/>
              <a:buChar char="●"/>
            </a:pPr>
            <a:r>
              <a:rPr lang="en"/>
              <a:t>Metadata (javacript, document head, non-body html) changes</a:t>
            </a:r>
            <a:endParaRPr/>
          </a:p>
          <a:p>
            <a:pPr indent="-282893" lvl="0" marL="457200" rtl="0" algn="l">
              <a:spcBef>
                <a:spcPts val="0"/>
              </a:spcBef>
              <a:spcAft>
                <a:spcPts val="0"/>
              </a:spcAft>
              <a:buSzPct val="100000"/>
              <a:buChar char="●"/>
            </a:pPr>
            <a:r>
              <a:rPr lang="en"/>
              <a:t>Minor change (anything non-topical under 10% of document)</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 name="Shape 89"/>
        <p:cNvGrpSpPr/>
        <p:nvPr/>
      </p:nvGrpSpPr>
      <p:grpSpPr>
        <a:xfrm>
          <a:off x="0" y="0"/>
          <a:ext cx="0" cy="0"/>
          <a:chOff x="0" y="0"/>
          <a:chExt cx="0" cy="0"/>
        </a:xfrm>
      </p:grpSpPr>
      <p:sp>
        <p:nvSpPr>
          <p:cNvPr id="90" name="Google Shape;90;p1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Trust Growth</a:t>
            </a:r>
            <a:endParaRPr/>
          </a:p>
        </p:txBody>
      </p:sp>
      <p:sp>
        <p:nvSpPr>
          <p:cNvPr id="91" name="Google Shape;91;p19"/>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Trust is between two nodes, as individuals.</a:t>
            </a:r>
            <a:endParaRPr/>
          </a:p>
          <a:p>
            <a:pPr indent="0" lvl="0" marL="0" rtl="0" algn="l">
              <a:spcBef>
                <a:spcPts val="1200"/>
              </a:spcBef>
              <a:spcAft>
                <a:spcPts val="0"/>
              </a:spcAft>
              <a:buNone/>
            </a:pPr>
            <a:r>
              <a:rPr lang="en"/>
              <a:t>Nodes may expand their peer map by asking who other nodes trust, but this does not build trust.</a:t>
            </a:r>
            <a:endParaRPr/>
          </a:p>
          <a:p>
            <a:pPr indent="0" lvl="0" marL="0" rtl="0" algn="l">
              <a:spcBef>
                <a:spcPts val="1200"/>
              </a:spcBef>
              <a:spcAft>
                <a:spcPts val="0"/>
              </a:spcAft>
              <a:buNone/>
            </a:pPr>
            <a:r>
              <a:rPr lang="en"/>
              <a:t>Only verification of work between nodes builds trust.</a:t>
            </a:r>
            <a:endParaRPr/>
          </a:p>
          <a:p>
            <a:pPr indent="0" lvl="0" marL="0" rtl="0" algn="l">
              <a:spcBef>
                <a:spcPts val="1200"/>
              </a:spcBef>
              <a:spcAft>
                <a:spcPts val="1200"/>
              </a:spcAft>
              <a:buNone/>
            </a:pPr>
            <a:r>
              <a:rPr lang="en"/>
              <a:t>Node A’s trust in Node B grows as Node B successfully verifies work.</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 name="Shape 95"/>
        <p:cNvGrpSpPr/>
        <p:nvPr/>
      </p:nvGrpSpPr>
      <p:grpSpPr>
        <a:xfrm>
          <a:off x="0" y="0"/>
          <a:ext cx="0" cy="0"/>
          <a:chOff x="0" y="0"/>
          <a:chExt cx="0" cy="0"/>
        </a:xfrm>
      </p:grpSpPr>
      <p:sp>
        <p:nvSpPr>
          <p:cNvPr id="96" name="Google Shape;96;p20"/>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97" name="Google Shape;97;p20"/>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 name="Shape 101"/>
        <p:cNvGrpSpPr/>
        <p:nvPr/>
      </p:nvGrpSpPr>
      <p:grpSpPr>
        <a:xfrm>
          <a:off x="0" y="0"/>
          <a:ext cx="0" cy="0"/>
          <a:chOff x="0" y="0"/>
          <a:chExt cx="0" cy="0"/>
        </a:xfrm>
      </p:grpSpPr>
      <p:sp>
        <p:nvSpPr>
          <p:cNvPr id="102" name="Google Shape;102;p21"/>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Query Datastructure</a:t>
            </a:r>
            <a:endParaRPr/>
          </a:p>
        </p:txBody>
      </p:sp>
      <p:sp>
        <p:nvSpPr>
          <p:cNvPr id="103" name="Google Shape;103;p21"/>
          <p:cNvSpPr txBox="1"/>
          <p:nvPr>
            <p:ph idx="1" type="body"/>
          </p:nvPr>
        </p:nvSpPr>
        <p:spPr>
          <a:xfrm>
            <a:off x="311700" y="1152475"/>
            <a:ext cx="8520600" cy="3416400"/>
          </a:xfrm>
          <a:prstGeom prst="rect">
            <a:avLst/>
          </a:prstGeom>
        </p:spPr>
        <p:txBody>
          <a:bodyPr anchorCtr="0" anchor="t" bIns="91425" lIns="91425" spcFirstLastPara="1" rIns="91425" wrap="square" tIns="91425">
            <a:normAutofit fontScale="70000" lnSpcReduction="20000"/>
          </a:bodyPr>
          <a:lstStyle/>
          <a:p>
            <a:pPr indent="0" lvl="0" marL="0" rtl="0" algn="l">
              <a:spcBef>
                <a:spcPts val="0"/>
              </a:spcBef>
              <a:spcAft>
                <a:spcPts val="0"/>
              </a:spcAft>
              <a:buNone/>
            </a:pPr>
            <a:r>
              <a:rPr lang="en"/>
              <a:t>Single Query -</a:t>
            </a:r>
            <a:endParaRPr/>
          </a:p>
          <a:p>
            <a:pPr indent="-308610" lvl="0" marL="457200" rtl="0" algn="l">
              <a:spcBef>
                <a:spcPts val="1200"/>
              </a:spcBef>
              <a:spcAft>
                <a:spcPts val="0"/>
              </a:spcAft>
              <a:buSzPct val="100000"/>
              <a:buChar char="●"/>
            </a:pPr>
            <a:r>
              <a:rPr lang="en"/>
              <a:t>Vector List - Computed vectors of URL content</a:t>
            </a:r>
            <a:endParaRPr/>
          </a:p>
          <a:p>
            <a:pPr indent="-308610" lvl="0" marL="457200" rtl="0" algn="l">
              <a:spcBef>
                <a:spcPts val="0"/>
              </a:spcBef>
              <a:spcAft>
                <a:spcPts val="0"/>
              </a:spcAft>
              <a:buSzPct val="100000"/>
              <a:buChar char="●"/>
            </a:pPr>
            <a:r>
              <a:rPr lang="en"/>
              <a:t>URL List - Location to crawl data from when verifying</a:t>
            </a:r>
            <a:endParaRPr/>
          </a:p>
          <a:p>
            <a:pPr indent="-308610" lvl="0" marL="457200" rtl="0" algn="l">
              <a:spcBef>
                <a:spcPts val="0"/>
              </a:spcBef>
              <a:spcAft>
                <a:spcPts val="0"/>
              </a:spcAft>
              <a:buSzPct val="100000"/>
              <a:buChar char="●"/>
            </a:pPr>
            <a:r>
              <a:rPr lang="en"/>
              <a:t>Hashed Poison - one way hash of </a:t>
            </a:r>
            <a:r>
              <a:rPr lang="en"/>
              <a:t>poisoned</a:t>
            </a:r>
            <a:r>
              <a:rPr lang="en"/>
              <a:t> data, so that when you </a:t>
            </a:r>
            <a:r>
              <a:rPr lang="en"/>
              <a:t>find the poison you can verify it before sending it back to earn trust.</a:t>
            </a:r>
            <a:endParaRPr/>
          </a:p>
          <a:p>
            <a:pPr indent="-308610" lvl="0" marL="457200" rtl="0" algn="l">
              <a:spcBef>
                <a:spcPts val="0"/>
              </a:spcBef>
              <a:spcAft>
                <a:spcPts val="0"/>
              </a:spcAft>
              <a:buSzPct val="100000"/>
              <a:buChar char="●"/>
            </a:pPr>
            <a:r>
              <a:rPr lang="en"/>
              <a:t>Signed Poison - signature of the one way hash, made by the lookup node</a:t>
            </a:r>
            <a:endParaRPr/>
          </a:p>
          <a:p>
            <a:pPr indent="-308610" lvl="0" marL="457200" rtl="0" algn="l">
              <a:spcBef>
                <a:spcPts val="0"/>
              </a:spcBef>
              <a:spcAft>
                <a:spcPts val="0"/>
              </a:spcAft>
              <a:buSzPct val="100000"/>
              <a:buChar char="●"/>
            </a:pPr>
            <a:r>
              <a:rPr lang="en"/>
              <a:t>Public key of Sender (the lookup node)</a:t>
            </a:r>
            <a:endParaRPr/>
          </a:p>
          <a:p>
            <a:pPr indent="0" lvl="0" marL="0" rtl="0" algn="l">
              <a:spcBef>
                <a:spcPts val="1200"/>
              </a:spcBef>
              <a:spcAft>
                <a:spcPts val="0"/>
              </a:spcAft>
              <a:buNone/>
            </a:pPr>
            <a:r>
              <a:rPr lang="en"/>
              <a:t>Query Chain - </a:t>
            </a:r>
            <a:endParaRPr/>
          </a:p>
          <a:p>
            <a:pPr indent="-308610" lvl="0" marL="457200" rtl="0" algn="l">
              <a:spcBef>
                <a:spcPts val="1200"/>
              </a:spcBef>
              <a:spcAft>
                <a:spcPts val="0"/>
              </a:spcAft>
              <a:buSzPct val="100000"/>
              <a:buChar char="●"/>
            </a:pPr>
            <a:r>
              <a:rPr lang="en"/>
              <a:t>Merkel tree structure, so that nodes may add on top and calculate new root nodes.</a:t>
            </a:r>
            <a:endParaRPr/>
          </a:p>
          <a:p>
            <a:pPr indent="-308610" lvl="0" marL="457200" rtl="0" algn="l">
              <a:spcBef>
                <a:spcPts val="0"/>
              </a:spcBef>
              <a:spcAft>
                <a:spcPts val="0"/>
              </a:spcAft>
              <a:buSzPct val="100000"/>
              <a:buChar char="●"/>
            </a:pPr>
            <a:r>
              <a:rPr lang="en"/>
              <a:t>Each reply from a query is added under the current root node</a:t>
            </a:r>
            <a:endParaRPr/>
          </a:p>
          <a:p>
            <a:pPr indent="-308610" lvl="0" marL="457200" rtl="0" algn="l">
              <a:spcBef>
                <a:spcPts val="0"/>
              </a:spcBef>
              <a:spcAft>
                <a:spcPts val="0"/>
              </a:spcAft>
              <a:buSzPct val="100000"/>
              <a:buChar char="●"/>
            </a:pPr>
            <a:r>
              <a:rPr lang="en"/>
              <a:t>Root node is sent as reply, where receiver does the same until query chain ends</a:t>
            </a:r>
            <a:endParaRPr/>
          </a:p>
          <a:p>
            <a:pPr indent="-308610" lvl="0" marL="457200" rtl="0" algn="l">
              <a:spcBef>
                <a:spcPts val="0"/>
              </a:spcBef>
              <a:spcAft>
                <a:spcPts val="0"/>
              </a:spcAft>
              <a:buSzPct val="100000"/>
              <a:buChar char="●"/>
            </a:pPr>
            <a:r>
              <a:rPr lang="en"/>
              <a:t>The node that originated the query gains</a:t>
            </a:r>
            <a:endParaRPr/>
          </a:p>
          <a:p>
            <a:pPr indent="-290830" lvl="1" marL="914400" rtl="0" algn="l">
              <a:spcBef>
                <a:spcPts val="0"/>
              </a:spcBef>
              <a:spcAft>
                <a:spcPts val="0"/>
              </a:spcAft>
              <a:buSzPct val="100000"/>
              <a:buChar char="○"/>
            </a:pPr>
            <a:r>
              <a:rPr lang="en"/>
              <a:t>URLs to get content from</a:t>
            </a:r>
            <a:endParaRPr/>
          </a:p>
          <a:p>
            <a:pPr indent="-290830" lvl="1" marL="914400" rtl="0" algn="l">
              <a:spcBef>
                <a:spcPts val="0"/>
              </a:spcBef>
              <a:spcAft>
                <a:spcPts val="0"/>
              </a:spcAft>
              <a:buSzPct val="100000"/>
              <a:buChar char="○"/>
            </a:pPr>
            <a:r>
              <a:rPr lang="en"/>
              <a:t>Vectors to comparatively map</a:t>
            </a:r>
            <a:endParaRPr/>
          </a:p>
          <a:p>
            <a:pPr indent="-290830" lvl="1" marL="914400" rtl="0" algn="l">
              <a:spcBef>
                <a:spcPts val="0"/>
              </a:spcBef>
              <a:spcAft>
                <a:spcPts val="0"/>
              </a:spcAft>
              <a:buSzPct val="100000"/>
              <a:buChar char="○"/>
            </a:pPr>
            <a:r>
              <a:rPr lang="en"/>
              <a:t>Potentially new nodes that can be weighted to the topic for future queries</a:t>
            </a:r>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