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F">
    <p:bg>
      <p:bgPr>
        <a:solidFill>
          <a:srgbClr val="F6F1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ide_clean_vector_illustration_infographic_scene.png">    </p:cNvPr>
          <p:cNvPicPr>
            <a:picLocks noChangeAspect="1"/>
          </p:cNvPicPr>
          <p:nvPr/>
        </p:nvPicPr>
        <p:blipFill>
          <a:blip r:embed="rId1"/>
          <a:srcRect l="21430" r="21430" t="0" b="0"/>
          <a:stretch/>
        </p:blipFill>
        <p:spPr>
          <a:xfrm>
            <a:off x="5532120" y="384048"/>
            <a:ext cx="6080760" cy="59893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1234440"/>
            <a:ext cx="47091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200" b="1" dirty="0">
                <a:solidFill>
                  <a:srgbClr val="142C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Rent it Forward</a:t>
            </a:r>
            <a:endParaRPr lang="en-US" sz="4200" dirty="0"/>
          </a:p>
        </p:txBody>
      </p:sp>
      <p:sp>
        <p:nvSpPr>
          <p:cNvPr id="4" name="Text 1"/>
          <p:cNvSpPr/>
          <p:nvPr/>
        </p:nvSpPr>
        <p:spPr>
          <a:xfrm>
            <a:off x="667512" y="1993392"/>
            <a:ext cx="4754880" cy="9601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300" dirty="0">
                <a:solidFill>
                  <a:srgbClr val="142C2E"/>
                </a:solidFill>
              </a:rPr>
              <a:t>A property-level system for financing housing through rent, stewardship, and capped capital return.</a:t>
            </a:r>
            <a:endParaRPr lang="en-US" sz="2300" dirty="0"/>
          </a:p>
        </p:txBody>
      </p:sp>
      <p:sp>
        <p:nvSpPr>
          <p:cNvPr id="5" name="Shape 2"/>
          <p:cNvSpPr/>
          <p:nvPr/>
        </p:nvSpPr>
        <p:spPr>
          <a:xfrm>
            <a:off x="685800" y="3273552"/>
            <a:ext cx="1920240" cy="0"/>
          </a:xfrm>
          <a:prstGeom prst="line">
            <a:avLst/>
          </a:prstGeom>
          <a:noFill/>
          <a:ln w="38100">
            <a:solidFill>
              <a:srgbClr val="C87E4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04088" y="3611880"/>
            <a:ext cx="274320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F6868"/>
                </a:solidFill>
              </a:rPr>
              <a:t>System pitch deck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47472"/>
            <a:ext cx="9326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C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Pilot portfolio evidence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41248"/>
            <a:ext cx="9601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F6868"/>
                </a:solidFill>
              </a:rPr>
              <a:t>A narrow initial pool is visible under conservative assumptions.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920240" cy="0"/>
          </a:xfrm>
          <a:prstGeom prst="line">
            <a:avLst/>
          </a:prstGeom>
          <a:noFill/>
          <a:ln w="31750">
            <a:solidFill>
              <a:srgbClr val="C87E4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417320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43B5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$21.0M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731520" y="187452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868"/>
                </a:solidFill>
              </a:rPr>
              <a:t>self-balancing purchase price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971800" y="141732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6D8D7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88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2971800" y="1874520"/>
            <a:ext cx="1554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868"/>
                </a:solidFill>
              </a:rPr>
              <a:t>resident capacity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663440" y="1417320"/>
            <a:ext cx="2148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C87E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$4,414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4663440" y="1874520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868"/>
                </a:solidFill>
              </a:rPr>
              <a:t>monthly portfolio surplus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7086600" y="1417320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6D8D7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$11,215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7086600" y="187452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868"/>
                </a:solidFill>
              </a:rPr>
              <a:t>operator pay / month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9555480" y="141732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D8A65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4.6x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9555480" y="1874520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868"/>
                </a:solidFill>
              </a:rPr>
              <a:t>scheduled capital multiple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868680" y="2898648"/>
            <a:ext cx="233172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42C2E"/>
                </a:solidFill>
              </a:rPr>
              <a:t>630 Haight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337560" y="2962656"/>
            <a:ext cx="2676257" cy="146304"/>
          </a:xfrm>
          <a:prstGeom prst="rect">
            <a:avLst/>
          </a:prstGeom>
          <a:solidFill>
            <a:srgbClr val="6D8D77"/>
          </a:solidFill>
          <a:ln w="12700">
            <a:solidFill>
              <a:srgbClr val="6D8D7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006840" y="2880360"/>
            <a:ext cx="91440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42C2E"/>
                </a:solidFill>
              </a:rPr>
              <a:t>$573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868680" y="3282696"/>
            <a:ext cx="233172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42C2E"/>
                </a:solidFill>
              </a:rPr>
              <a:t>2445 Harrison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337560" y="3346704"/>
            <a:ext cx="4324398" cy="146304"/>
          </a:xfrm>
          <a:prstGeom prst="rect">
            <a:avLst/>
          </a:prstGeom>
          <a:solidFill>
            <a:srgbClr val="6D8D77"/>
          </a:solidFill>
          <a:ln w="12700">
            <a:solidFill>
              <a:srgbClr val="6D8D7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006840" y="3264408"/>
            <a:ext cx="91440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42C2E"/>
                </a:solidFill>
              </a:rPr>
              <a:t>$926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868680" y="3666744"/>
            <a:ext cx="233172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42C2E"/>
                </a:solidFill>
              </a:rPr>
              <a:t>559-561 Minna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3337560" y="3730752"/>
            <a:ext cx="2023110" cy="146304"/>
          </a:xfrm>
          <a:prstGeom prst="rect">
            <a:avLst/>
          </a:prstGeom>
          <a:solidFill>
            <a:srgbClr val="6D8D77"/>
          </a:solidFill>
          <a:ln w="12700">
            <a:solidFill>
              <a:srgbClr val="6D8D7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006840" y="3648456"/>
            <a:ext cx="91440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42C2E"/>
                </a:solidFill>
              </a:rPr>
              <a:t>$433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868680" y="4050792"/>
            <a:ext cx="233172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42C2E"/>
                </a:solidFill>
              </a:rPr>
              <a:t>1620 Jones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3337560" y="4114800"/>
            <a:ext cx="5394960" cy="146304"/>
          </a:xfrm>
          <a:prstGeom prst="rect">
            <a:avLst/>
          </a:prstGeom>
          <a:solidFill>
            <a:srgbClr val="6D8D77"/>
          </a:solidFill>
          <a:ln w="12700">
            <a:solidFill>
              <a:srgbClr val="6D8D7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006840" y="4032504"/>
            <a:ext cx="91440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42C2E"/>
                </a:solidFill>
              </a:rPr>
              <a:t>$1,155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868680" y="4434840"/>
            <a:ext cx="233172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42C2E"/>
                </a:solidFill>
              </a:rPr>
              <a:t>1520 Leavenworth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3337560" y="4498848"/>
            <a:ext cx="2967228" cy="146304"/>
          </a:xfrm>
          <a:prstGeom prst="rect">
            <a:avLst/>
          </a:prstGeom>
          <a:solidFill>
            <a:srgbClr val="6D8D77"/>
          </a:solidFill>
          <a:ln w="12700">
            <a:solidFill>
              <a:srgbClr val="6D8D7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006840" y="4416552"/>
            <a:ext cx="91440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42C2E"/>
                </a:solidFill>
              </a:rPr>
              <a:t>$635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868680" y="4818888"/>
            <a:ext cx="233172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42C2E"/>
                </a:solidFill>
              </a:rPr>
              <a:t>1016 Washington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3337560" y="4882896"/>
            <a:ext cx="2023110" cy="146304"/>
          </a:xfrm>
          <a:prstGeom prst="rect">
            <a:avLst/>
          </a:prstGeom>
          <a:solidFill>
            <a:srgbClr val="6D8D77"/>
          </a:solidFill>
          <a:ln w="12700">
            <a:solidFill>
              <a:srgbClr val="6D8D7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006840" y="4800600"/>
            <a:ext cx="91440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42C2E"/>
                </a:solidFill>
              </a:rPr>
              <a:t>$433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868680" y="5202936"/>
            <a:ext cx="233172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42C2E"/>
                </a:solidFill>
              </a:rPr>
              <a:t>424 20th Ave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3337560" y="5266944"/>
            <a:ext cx="1206715" cy="146304"/>
          </a:xfrm>
          <a:prstGeom prst="rect">
            <a:avLst/>
          </a:prstGeom>
          <a:solidFill>
            <a:srgbClr val="6D8D77"/>
          </a:solidFill>
          <a:ln w="12700">
            <a:solidFill>
              <a:srgbClr val="6D8D77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006840" y="5184648"/>
            <a:ext cx="91440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42C2E"/>
                </a:solidFill>
              </a:rPr>
              <a:t>$258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868680" y="5779008"/>
            <a:ext cx="9966960" cy="457200"/>
          </a:xfrm>
          <a:prstGeom prst="rect">
            <a:avLst/>
          </a:prstGeom>
          <a:solidFill>
            <a:srgbClr val="FFF9EE"/>
          </a:solidFill>
          <a:ln w="12700">
            <a:solidFill>
              <a:srgbClr val="D6C9B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2C2E"/>
                </a:solidFill>
              </a:rPr>
              <a:t>Read this as a pilot shortlist, not a guarantee. The system requires property-by-property diligence before a transaction.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530352" y="6510528"/>
            <a:ext cx="11064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8A7D6D"/>
                </a:solidFill>
              </a:rPr>
              <a:t>Viable dashboard output: 7 self-balancing properties, 38 units, 88 people.</a:t>
            </a:r>
            <a:endParaRPr lang="en-US" sz="6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47472"/>
            <a:ext cx="9326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C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First acquisition shortlist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41248"/>
            <a:ext cx="9601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F6868"/>
                </a:solidFill>
              </a:rPr>
              <a:t>The pilot begins with properties that already clear the rent-only screen.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920240" cy="0"/>
          </a:xfrm>
          <a:prstGeom prst="line">
            <a:avLst/>
          </a:prstGeom>
          <a:noFill/>
          <a:ln w="31750">
            <a:solidFill>
              <a:srgbClr val="C87E4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463040"/>
            <a:ext cx="3136392" cy="457200"/>
          </a:xfrm>
          <a:prstGeom prst="rect">
            <a:avLst/>
          </a:prstGeom>
          <a:solidFill>
            <a:srgbClr val="243B53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Address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3840480" y="1463040"/>
            <a:ext cx="1216152" cy="457200"/>
          </a:xfrm>
          <a:prstGeom prst="rect">
            <a:avLst/>
          </a:prstGeom>
          <a:solidFill>
            <a:srgbClr val="243B53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Price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074920" y="1463040"/>
            <a:ext cx="758952" cy="457200"/>
          </a:xfrm>
          <a:prstGeom prst="rect">
            <a:avLst/>
          </a:prstGeom>
          <a:solidFill>
            <a:srgbClr val="243B53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Units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852160" y="1463040"/>
            <a:ext cx="850392" cy="457200"/>
          </a:xfrm>
          <a:prstGeom prst="rect">
            <a:avLst/>
          </a:prstGeom>
          <a:solidFill>
            <a:srgbClr val="243B53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People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720840" y="1463040"/>
            <a:ext cx="941832" cy="457200"/>
          </a:xfrm>
          <a:prstGeom prst="rect">
            <a:avLst/>
          </a:prstGeom>
          <a:solidFill>
            <a:srgbClr val="243B53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Savings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7680960" y="1463040"/>
            <a:ext cx="1170432" cy="457200"/>
          </a:xfrm>
          <a:prstGeom prst="rect">
            <a:avLst/>
          </a:prstGeom>
          <a:solidFill>
            <a:srgbClr val="243B53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</a:rPr>
              <a:t>Surplus/mo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685800" y="1920240"/>
            <a:ext cx="313639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630 Haight St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840480" y="1920240"/>
            <a:ext cx="121615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$3M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074920" y="1920240"/>
            <a:ext cx="75895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3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852160" y="1920240"/>
            <a:ext cx="85039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11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720840" y="1920240"/>
            <a:ext cx="94183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0.0%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680960" y="1920240"/>
            <a:ext cx="117043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$573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85800" y="2377440"/>
            <a:ext cx="313639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2445 Harrison St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840480" y="2377440"/>
            <a:ext cx="121615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$4M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074920" y="2377440"/>
            <a:ext cx="75895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6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852160" y="2377440"/>
            <a:ext cx="85039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18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720840" y="2377440"/>
            <a:ext cx="94183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23.6%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680960" y="2377440"/>
            <a:ext cx="117043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$926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85800" y="2834640"/>
            <a:ext cx="313639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559-561 Minna St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3840480" y="2834640"/>
            <a:ext cx="121615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$2M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074920" y="2834640"/>
            <a:ext cx="75895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4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852160" y="2834640"/>
            <a:ext cx="85039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8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720840" y="2834640"/>
            <a:ext cx="94183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8.1%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7680960" y="2834640"/>
            <a:ext cx="117043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$433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685800" y="3291840"/>
            <a:ext cx="313639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1620 Jones St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3840480" y="3291840"/>
            <a:ext cx="121615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$5M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074920" y="3291840"/>
            <a:ext cx="75895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8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5852160" y="3291840"/>
            <a:ext cx="85039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20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6720840" y="3291840"/>
            <a:ext cx="94183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16.1%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7680960" y="3291840"/>
            <a:ext cx="117043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$1,155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85800" y="3749040"/>
            <a:ext cx="313639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1520 Leavenworth St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3840480" y="3749040"/>
            <a:ext cx="121615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$3M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5074920" y="3749040"/>
            <a:ext cx="75895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7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5852160" y="3749040"/>
            <a:ext cx="85039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11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6720840" y="3749040"/>
            <a:ext cx="94183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1.3%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7680960" y="3749040"/>
            <a:ext cx="117043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$635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685800" y="4206240"/>
            <a:ext cx="313639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1016 Washington St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3840480" y="4206240"/>
            <a:ext cx="121615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$2M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5074920" y="4206240"/>
            <a:ext cx="75895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4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5852160" y="4206240"/>
            <a:ext cx="85039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8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6720840" y="4206240"/>
            <a:ext cx="94183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10.0%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7680960" y="4206240"/>
            <a:ext cx="117043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$433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685800" y="4663440"/>
            <a:ext cx="313639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424 20th Ave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3840480" y="4663440"/>
            <a:ext cx="121615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$3M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5074920" y="4663440"/>
            <a:ext cx="75895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6</a:t>
            </a:r>
            <a:endParaRPr lang="en-US" sz="1100" dirty="0"/>
          </a:p>
        </p:txBody>
      </p:sp>
      <p:sp>
        <p:nvSpPr>
          <p:cNvPr id="50" name="Text 48"/>
          <p:cNvSpPr/>
          <p:nvPr/>
        </p:nvSpPr>
        <p:spPr>
          <a:xfrm>
            <a:off x="5852160" y="4663440"/>
            <a:ext cx="85039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12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6720840" y="4663440"/>
            <a:ext cx="94183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0.0%</a:t>
            </a:r>
            <a:endParaRPr lang="en-US" sz="1100" dirty="0"/>
          </a:p>
        </p:txBody>
      </p:sp>
      <p:sp>
        <p:nvSpPr>
          <p:cNvPr id="52" name="Text 50"/>
          <p:cNvSpPr/>
          <p:nvPr/>
        </p:nvSpPr>
        <p:spPr>
          <a:xfrm>
            <a:off x="7680960" y="4663440"/>
            <a:ext cx="1170432" cy="457200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142C2E"/>
                </a:solidFill>
              </a:rPr>
              <a:t>$258</a:t>
            </a:r>
            <a:endParaRPr lang="en-US" sz="1100" dirty="0"/>
          </a:p>
        </p:txBody>
      </p:sp>
      <p:sp>
        <p:nvSpPr>
          <p:cNvPr id="53" name="Text 51"/>
          <p:cNvSpPr/>
          <p:nvPr/>
        </p:nvSpPr>
        <p:spPr>
          <a:xfrm>
            <a:off x="685800" y="5376672"/>
            <a:ext cx="10195560" cy="530352"/>
          </a:xfrm>
          <a:prstGeom prst="rect">
            <a:avLst/>
          </a:prstGeom>
          <a:solidFill>
            <a:srgbClr val="F2E4BD"/>
          </a:solidFill>
          <a:ln w="12700">
            <a:solidFill>
              <a:srgbClr val="D8A65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42C2E"/>
                </a:solidFill>
              </a:rPr>
              <a:t>Priority order: inspect rent assumptions, unit legality, physical condition, debt terms, tenant plan, and license compatibility. Only then choose a first pilot target.</a:t>
            </a:r>
            <a:endParaRPr lang="en-US" sz="1400" dirty="0"/>
          </a:p>
        </p:txBody>
      </p:sp>
      <p:sp>
        <p:nvSpPr>
          <p:cNvPr id="54" name="Text 52"/>
          <p:cNvSpPr/>
          <p:nvPr/>
        </p:nvSpPr>
        <p:spPr>
          <a:xfrm>
            <a:off x="530352" y="6510528"/>
            <a:ext cx="11064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8A7D6D"/>
                </a:solidFill>
              </a:rPr>
              <a:t>Candidate shortlist from viable dashboard output. Source URLs are preserved in the uploaded workbook.</a:t>
            </a:r>
            <a:endParaRPr lang="en-US" sz="6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47472"/>
            <a:ext cx="9326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C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Resident and capital propositions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41248"/>
            <a:ext cx="9601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F6868"/>
                </a:solidFill>
              </a:rPr>
              <a:t>Affordability and repayment are both engineered into the same waterfall.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920240" cy="0"/>
          </a:xfrm>
          <a:prstGeom prst="line">
            <a:avLst/>
          </a:prstGeom>
          <a:noFill/>
          <a:ln w="31750">
            <a:solidFill>
              <a:srgbClr val="C87E4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481328"/>
            <a:ext cx="5257800" cy="2971800"/>
          </a:xfrm>
          <a:prstGeom prst="rect">
            <a:avLst/>
          </a:prstGeom>
          <a:solidFill>
            <a:srgbClr val="E7EFE4"/>
          </a:solidFill>
          <a:ln w="12700">
            <a:solidFill>
              <a:srgbClr val="6D8D7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42C2E"/>
                </a:solidFill>
              </a:rPr>
              <a:t>Residents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142C2E"/>
                </a:solidFill>
              </a:rPr>
              <a:t>Lower target rent, better stewardship, and a property model designed not to extract forever.</a:t>
            </a:r>
            <a:endParaRPr lang="en-US" sz="1800" dirty="0"/>
          </a:p>
          <a:p>
            <a:pPr indent="0" marL="0">
              <a:buNone/>
            </a:pP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142C2E"/>
                </a:solidFill>
              </a:rPr>
              <a:t>Custom scenario: 25% rent discount and $94K/year aggregate resident savings.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355080" y="1481328"/>
            <a:ext cx="4800600" cy="2971800"/>
          </a:xfrm>
          <a:prstGeom prst="rect">
            <a:avLst/>
          </a:prstGeom>
          <a:solidFill>
            <a:srgbClr val="F2E4BD"/>
          </a:solidFill>
          <a:ln w="12700">
            <a:solidFill>
              <a:srgbClr val="D8A65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42C2E"/>
                </a:solidFill>
              </a:rPr>
              <a:t>Capital providers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142C2E"/>
                </a:solidFill>
              </a:rPr>
              <a:t>Fund the acquisition, receive scheduled principal and preferred return, then stop extracting from the asset.</a:t>
            </a:r>
            <a:endParaRPr lang="en-US" sz="1800" dirty="0"/>
          </a:p>
          <a:p>
            <a:pPr indent="0" marL="0">
              <a:buNone/>
            </a:pP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142C2E"/>
                </a:solidFill>
              </a:rPr>
              <a:t>Current assumptions: 30-year principal payoff, 6% preferred return, 60-year active cap, 4.6x scheduled multiple.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5166360"/>
            <a:ext cx="10058400" cy="5943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42C2E"/>
                </a:solidFill>
              </a:rPr>
              <a:t>The point is not charity versus return. The point is a bounded financial architecture where both are explicit.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530352" y="6510528"/>
            <a:ext cx="11064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8A7D6D"/>
                </a:solidFill>
              </a:rPr>
              <a:t>Capital terms from global assumptions and custom scenario output; actual terms require negotiation and counsel.</a:t>
            </a:r>
            <a:endParaRPr lang="en-US" sz="68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47472"/>
            <a:ext cx="9326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C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Operator discipline and waitlist isolation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41248"/>
            <a:ext cx="9601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F6868"/>
                </a:solidFill>
              </a:rPr>
              <a:t>The operating incentives are explicit, and optional sponsorship cannot hide weak economics.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920240" cy="0"/>
          </a:xfrm>
          <a:prstGeom prst="line">
            <a:avLst/>
          </a:prstGeom>
          <a:noFill/>
          <a:ln w="31750">
            <a:solidFill>
              <a:srgbClr val="C87E4F"/>
            </a:solidFill>
            <a:prstDash val="solid"/>
          </a:ln>
        </p:spPr>
      </p:sp>
      <p:pic>
        <p:nvPicPr>
          <p:cNvPr id="5" name="Image 0" descr="/mnt/data/a_wide_detailed_editorial_illustration_in_warm_pa.png">    </p:cNvPr>
          <p:cNvPicPr>
            <a:picLocks noChangeAspect="1"/>
          </p:cNvPicPr>
          <p:nvPr/>
        </p:nvPicPr>
        <p:blipFill>
          <a:blip r:embed="rId1"/>
          <a:srcRect l="9496" r="9496" t="0" b="0"/>
          <a:stretch/>
        </p:blipFill>
        <p:spPr>
          <a:xfrm>
            <a:off x="777240" y="1417320"/>
            <a:ext cx="4343400" cy="3017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715000" y="1481328"/>
            <a:ext cx="1645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C87E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0%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5715000" y="1938528"/>
            <a:ext cx="1645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868"/>
                </a:solidFill>
              </a:rPr>
              <a:t>owner acquisition capital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7726680" y="1481328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6D8D7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5%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7726680" y="1938528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868"/>
                </a:solidFill>
              </a:rPr>
              <a:t>stewardship fee on tenant revenue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9921240" y="1481328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43B5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</a:t>
            </a:r>
            <a:endParaRPr lang="en-US" sz="3000" dirty="0"/>
          </a:p>
        </p:txBody>
      </p:sp>
      <p:sp>
        <p:nvSpPr>
          <p:cNvPr id="11" name="Text 8"/>
          <p:cNvSpPr/>
          <p:nvPr/>
        </p:nvSpPr>
        <p:spPr>
          <a:xfrm>
            <a:off x="9921240" y="1938528"/>
            <a:ext cx="1463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868"/>
                </a:solidFill>
              </a:rPr>
              <a:t>waitlist revenue in underwriting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5806440" y="3154680"/>
            <a:ext cx="5074920" cy="1143000"/>
          </a:xfrm>
          <a:prstGeom prst="rect">
            <a:avLst/>
          </a:prstGeom>
          <a:solidFill>
            <a:srgbClr val="F2E4BD"/>
          </a:solidFill>
          <a:ln w="12700">
            <a:solidFill>
              <a:srgbClr val="D8A65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42C2E"/>
                </a:solidFill>
              </a:rPr>
              <a:t>Waitlist receipts, if any, are informational and restricted to principal paydown. They are never owner income, investor return, or a viability input.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5806440" y="4709160"/>
            <a:ext cx="5074920" cy="749808"/>
          </a:xfrm>
          <a:prstGeom prst="rect">
            <a:avLst/>
          </a:prstGeom>
          <a:solidFill>
            <a:srgbClr val="E7EFE4"/>
          </a:solidFill>
          <a:ln w="12700">
            <a:solidFill>
              <a:srgbClr val="6D8D7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42C2E"/>
                </a:solidFill>
              </a:rPr>
              <a:t>The operator earns by preserving occupancy, quality, trust, maintenance, reporting, and compliance — not by flipping the asset.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530352" y="6510528"/>
            <a:ext cx="11064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8A7D6D"/>
                </a:solidFill>
              </a:rPr>
              <a:t>Owner/operator fee, zero owner capital, and waitlist isolation from uploaded model and QA checks.</a:t>
            </a:r>
            <a:endParaRPr lang="en-US" sz="68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47472"/>
            <a:ext cx="9326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C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ask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41248"/>
            <a:ext cx="9601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F6868"/>
                </a:solidFill>
              </a:rPr>
              <a:t>Choose one pilot target and prove the system in the real world.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920240" cy="0"/>
          </a:xfrm>
          <a:prstGeom prst="line">
            <a:avLst/>
          </a:prstGeom>
          <a:noFill/>
          <a:ln w="31750">
            <a:solidFill>
              <a:srgbClr val="C87E4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417320"/>
            <a:ext cx="10058400" cy="777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42C2E"/>
                </a:solidFill>
              </a:rPr>
              <a:t>Select a first acquisition candidate, run full diligence, and structure capital so the property passes the rent-only waterfall before close.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868680" y="3154680"/>
            <a:ext cx="2423160" cy="384048"/>
          </a:xfrm>
          <a:prstGeom prst="rect">
            <a:avLst/>
          </a:prstGeom>
          <a:solidFill>
            <a:srgbClr val="E7EFE4"/>
          </a:solidFill>
          <a:ln>
            <a:solidFill>
              <a:srgbClr val="E7EFE4">
                <a:alpha val="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42C2E"/>
                </a:solidFill>
              </a:rPr>
              <a:t>1. Diligence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68680" y="3703320"/>
            <a:ext cx="2331720" cy="8046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F6868"/>
                </a:solidFill>
              </a:rPr>
              <a:t>Physical, legal, rent, insurance, taxes, financing, and capacity.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3657600" y="3154680"/>
            <a:ext cx="2423160" cy="384048"/>
          </a:xfrm>
          <a:prstGeom prst="rect">
            <a:avLst/>
          </a:prstGeom>
          <a:solidFill>
            <a:srgbClr val="E7EFE4"/>
          </a:solidFill>
          <a:ln>
            <a:solidFill>
              <a:srgbClr val="E7EFE4">
                <a:alpha val="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42C2E"/>
                </a:solidFill>
              </a:rPr>
              <a:t>2. Capital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0" y="3703320"/>
            <a:ext cx="2331720" cy="8046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F6868"/>
                </a:solidFill>
              </a:rPr>
              <a:t>Bank/seller/capital-provider terms matched to the waterfall.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6446520" y="3154680"/>
            <a:ext cx="2423160" cy="384048"/>
          </a:xfrm>
          <a:prstGeom prst="rect">
            <a:avLst/>
          </a:prstGeom>
          <a:solidFill>
            <a:srgbClr val="E7EFE4"/>
          </a:solidFill>
          <a:ln>
            <a:solidFill>
              <a:srgbClr val="E7EFE4">
                <a:alpha val="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42C2E"/>
                </a:solidFill>
              </a:rPr>
              <a:t>3. Legal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46520" y="3703320"/>
            <a:ext cx="2331720" cy="8046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F6868"/>
                </a:solidFill>
              </a:rPr>
              <a:t>Property-Left Housing License and operating documents.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9235440" y="3154680"/>
            <a:ext cx="2423160" cy="384048"/>
          </a:xfrm>
          <a:prstGeom prst="rect">
            <a:avLst/>
          </a:prstGeom>
          <a:solidFill>
            <a:srgbClr val="E7EFE4"/>
          </a:solidFill>
          <a:ln>
            <a:solidFill>
              <a:srgbClr val="E7EFE4">
                <a:alpha val="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42C2E"/>
                </a:solidFill>
              </a:rPr>
              <a:t>4. Launch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9235440" y="3703320"/>
            <a:ext cx="2331720" cy="8046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F6868"/>
                </a:solidFill>
              </a:rPr>
              <a:t>Residents, stewardship plan, reserves, and reporting cadence.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960120" y="5596128"/>
            <a:ext cx="10058400" cy="530352"/>
          </a:xfrm>
          <a:prstGeom prst="rect">
            <a:avLst/>
          </a:prstGeom>
          <a:solidFill>
            <a:srgbClr val="F2E4BD"/>
          </a:solidFill>
          <a:ln w="12700">
            <a:solidFill>
              <a:srgbClr val="D8A65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42C2E"/>
                </a:solidFill>
              </a:rPr>
              <a:t>Success metric: the property remains rent-only viable while lowering resident rent, paying stewardship, funding reserves, and returning capital within the cap.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30352" y="6510528"/>
            <a:ext cx="11064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8A7D6D"/>
                </a:solidFill>
              </a:rPr>
              <a:t>Model evidence: uploaded Rent it Forward V0.9 SF workbook; property URLs preserved in source data. Scenario outputs only; not legal/tax/investment advice.</a:t>
            </a:r>
            <a:endParaRPr lang="en-US" sz="6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47472"/>
            <a:ext cx="9326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C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simple thesis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41248"/>
            <a:ext cx="9601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F6868"/>
                </a:solidFill>
              </a:rPr>
              <a:t>Rent can buy housing without becoming a permanent extraction stream.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920240" cy="0"/>
          </a:xfrm>
          <a:prstGeom prst="line">
            <a:avLst/>
          </a:prstGeom>
          <a:noFill/>
          <a:ln w="31750">
            <a:solidFill>
              <a:srgbClr val="C87E4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508760"/>
            <a:ext cx="969264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42C2E"/>
                </a:solidFill>
              </a:rPr>
              <a:t>Rent it Forward is a repeatable operating system for housing assets: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841248" y="2240280"/>
            <a:ext cx="384048" cy="384048"/>
          </a:xfrm>
          <a:prstGeom prst="rect">
            <a:avLst/>
          </a:prstGeom>
          <a:solidFill>
            <a:srgbClr val="243B53"/>
          </a:solidFill>
          <a:ln>
            <a:solidFill>
              <a:srgbClr val="243B53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417320" y="2212848"/>
            <a:ext cx="8686800" cy="42062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142C2E"/>
                </a:solidFill>
              </a:rPr>
              <a:t>Residents pay structured rent that targets savings versus market.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841248" y="2898648"/>
            <a:ext cx="384048" cy="384048"/>
          </a:xfrm>
          <a:prstGeom prst="rect">
            <a:avLst/>
          </a:prstGeom>
          <a:solidFill>
            <a:srgbClr val="243B53"/>
          </a:solidFill>
          <a:ln>
            <a:solidFill>
              <a:srgbClr val="243B53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2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417320" y="2871216"/>
            <a:ext cx="8686800" cy="42062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142C2E"/>
                </a:solidFill>
              </a:rPr>
              <a:t>The property pays real costs, reserves, stewardship, and capital return.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841248" y="3557016"/>
            <a:ext cx="384048" cy="384048"/>
          </a:xfrm>
          <a:prstGeom prst="rect">
            <a:avLst/>
          </a:prstGeom>
          <a:solidFill>
            <a:srgbClr val="243B53"/>
          </a:solidFill>
          <a:ln>
            <a:solidFill>
              <a:srgbClr val="243B53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3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417320" y="3529584"/>
            <a:ext cx="8686800" cy="42062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142C2E"/>
                </a:solidFill>
              </a:rPr>
              <a:t>Capital is repaid with a defined, capped return — not endless upside.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841248" y="4215384"/>
            <a:ext cx="384048" cy="384048"/>
          </a:xfrm>
          <a:prstGeom prst="rect">
            <a:avLst/>
          </a:prstGeom>
          <a:solidFill>
            <a:srgbClr val="243B53"/>
          </a:solidFill>
          <a:ln>
            <a:solidFill>
              <a:srgbClr val="243B53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4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417320" y="4187952"/>
            <a:ext cx="8686800" cy="42062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142C2E"/>
                </a:solidFill>
              </a:rPr>
              <a:t>Anti-extraction rules preserve the property for future affordability.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841248" y="5532120"/>
            <a:ext cx="10378440" cy="566928"/>
          </a:xfrm>
          <a:prstGeom prst="rect">
            <a:avLst/>
          </a:prstGeom>
          <a:solidFill>
            <a:srgbClr val="F2E4BD"/>
          </a:solidFill>
          <a:ln w="12700">
            <a:solidFill>
              <a:srgbClr val="D8A65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42C2E"/>
                </a:solidFill>
              </a:rPr>
              <a:t>This deck is about the Rent it Forward system. The workbook is used only as pilot evidence for sizing, constraints, and sample economics.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30352" y="6510528"/>
            <a:ext cx="11064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8A7D6D"/>
                </a:solidFill>
              </a:rPr>
              <a:t>Model evidence: uploaded Rent it Forward V0.9 SF workbook; property URLs preserved in source data. Scenario outputs only; not legal/tax/investment advice.</a:t>
            </a:r>
            <a:endParaRPr lang="en-US" sz="6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47472"/>
            <a:ext cx="9326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C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problem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41248"/>
            <a:ext cx="9601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F6868"/>
                </a:solidFill>
              </a:rPr>
              <a:t>Housing finance rewards extraction more reliably than stewardship.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920240" cy="0"/>
          </a:xfrm>
          <a:prstGeom prst="line">
            <a:avLst/>
          </a:prstGeom>
          <a:noFill/>
          <a:ln w="31750">
            <a:solidFill>
              <a:srgbClr val="C87E4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508760"/>
            <a:ext cx="2606040" cy="2971800"/>
          </a:xfrm>
          <a:prstGeom prst="rect">
            <a:avLst/>
          </a:prstGeom>
          <a:solidFill>
            <a:srgbClr val="FFF9EE"/>
          </a:solidFill>
          <a:ln w="12700">
            <a:solidFill>
              <a:srgbClr val="D6C9B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42C2E"/>
                </a:solidFill>
              </a:rPr>
              <a:t>Residents</a:t>
            </a:r>
            <a:endParaRPr lang="en-US" sz="1500" dirty="0"/>
          </a:p>
          <a:p>
            <a:pPr indent="0" marL="0">
              <a:buNone/>
            </a:pPr>
            <a:r>
              <a:rPr lang="en-US" sz="1500" b="1" dirty="0">
                <a:solidFill>
                  <a:srgbClr val="142C2E"/>
                </a:solidFill>
              </a:rPr>
              <a:t>Rent rises with market pressure, but does not create durable shared housing security.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3566160" y="1508760"/>
            <a:ext cx="2606040" cy="2971800"/>
          </a:xfrm>
          <a:prstGeom prst="rect">
            <a:avLst/>
          </a:prstGeom>
          <a:solidFill>
            <a:srgbClr val="FFF9EE"/>
          </a:solidFill>
          <a:ln w="12700">
            <a:solidFill>
              <a:srgbClr val="D6C9B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42C2E"/>
                </a:solidFill>
              </a:rPr>
              <a:t>Owners</a:t>
            </a:r>
            <a:endParaRPr lang="en-US" sz="1500" dirty="0"/>
          </a:p>
          <a:p>
            <a:pPr indent="0" marL="0">
              <a:buNone/>
            </a:pPr>
            <a:r>
              <a:rPr lang="en-US" sz="1500" b="1" dirty="0">
                <a:solidFill>
                  <a:srgbClr val="142C2E"/>
                </a:solidFill>
              </a:rPr>
              <a:t>Upside comes from appreciation, rent growth, refinancing, and resale.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400800" y="1508760"/>
            <a:ext cx="2606040" cy="2971800"/>
          </a:xfrm>
          <a:prstGeom prst="rect">
            <a:avLst/>
          </a:prstGeom>
          <a:solidFill>
            <a:srgbClr val="FFF9EE"/>
          </a:solidFill>
          <a:ln w="12700">
            <a:solidFill>
              <a:srgbClr val="D6C9B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42C2E"/>
                </a:solidFill>
              </a:rPr>
              <a:t>Capital</a:t>
            </a:r>
            <a:endParaRPr lang="en-US" sz="1500" dirty="0"/>
          </a:p>
          <a:p>
            <a:pPr indent="0" marL="0">
              <a:buNone/>
            </a:pPr>
            <a:r>
              <a:rPr lang="en-US" sz="1500" b="1" dirty="0">
                <a:solidFill>
                  <a:srgbClr val="142C2E"/>
                </a:solidFill>
              </a:rPr>
              <a:t>Investors need return, but conventional ownership often has no clean stopping rule.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235440" y="1508760"/>
            <a:ext cx="2606040" cy="2971800"/>
          </a:xfrm>
          <a:prstGeom prst="rect">
            <a:avLst/>
          </a:prstGeom>
          <a:solidFill>
            <a:srgbClr val="FFF9EE"/>
          </a:solidFill>
          <a:ln w="12700">
            <a:solidFill>
              <a:srgbClr val="D6C9B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42C2E"/>
                </a:solidFill>
              </a:rPr>
              <a:t>Cities</a:t>
            </a:r>
            <a:endParaRPr lang="en-US" sz="1500" dirty="0"/>
          </a:p>
          <a:p>
            <a:pPr indent="0" marL="0">
              <a:buNone/>
            </a:pPr>
            <a:r>
              <a:rPr lang="en-US" sz="1500" b="1" dirty="0">
                <a:solidFill>
                  <a:srgbClr val="142C2E"/>
                </a:solidFill>
              </a:rPr>
              <a:t>Small multifamily assets need a scalable middle path between speculation and subsidy.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051560" y="5074920"/>
            <a:ext cx="9875520" cy="6400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42C2E"/>
                </a:solidFill>
              </a:rPr>
              <a:t>Rent it Forward changes the deal structure: cash flow retires capital claims and preserves the asset instead of maximizing resale extraction.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30352" y="6510528"/>
            <a:ext cx="11064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8A7D6D"/>
                </a:solidFill>
              </a:rPr>
              <a:t>System framing; workbook evidence appears later as pilot scenario output.</a:t>
            </a:r>
            <a:endParaRPr lang="en-US" sz="6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47472"/>
            <a:ext cx="9326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C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Rent it Forward loop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41248"/>
            <a:ext cx="9601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F6868"/>
                </a:solidFill>
              </a:rPr>
              <a:t>A property is a local cash-flow engine with a defined social purpose.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920240" cy="0"/>
          </a:xfrm>
          <a:prstGeom prst="line">
            <a:avLst/>
          </a:prstGeom>
          <a:noFill/>
          <a:ln w="31750">
            <a:solidFill>
              <a:srgbClr val="C87E4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880360" y="2176272"/>
            <a:ext cx="1920240" cy="0"/>
          </a:xfrm>
          <a:prstGeom prst="line">
            <a:avLst/>
          </a:prstGeom>
          <a:noFill/>
          <a:ln w="25400">
            <a:solidFill>
              <a:srgbClr val="D6C9B7"/>
            </a:solidFill>
            <a:prstDash val="solid"/>
            <a:tailEnd type="triangle"/>
          </a:ln>
        </p:spPr>
      </p:sp>
      <p:sp>
        <p:nvSpPr>
          <p:cNvPr id="6" name="Shape 4"/>
          <p:cNvSpPr/>
          <p:nvPr/>
        </p:nvSpPr>
        <p:spPr>
          <a:xfrm>
            <a:off x="7223760" y="2176272"/>
            <a:ext cx="1828800" cy="0"/>
          </a:xfrm>
          <a:prstGeom prst="line">
            <a:avLst/>
          </a:prstGeom>
          <a:noFill/>
          <a:ln w="25400">
            <a:solidFill>
              <a:srgbClr val="D6C9B7"/>
            </a:solidFill>
            <a:prstDash val="solid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9189720" y="3063240"/>
            <a:ext cx="0" cy="960120"/>
          </a:xfrm>
          <a:prstGeom prst="line">
            <a:avLst/>
          </a:prstGeom>
          <a:noFill/>
          <a:ln w="25400">
            <a:solidFill>
              <a:srgbClr val="D6C9B7"/>
            </a:solidFill>
            <a:prstDash val="solid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7223760" y="4800600"/>
            <a:ext cx="-2011680" cy="0"/>
          </a:xfrm>
          <a:prstGeom prst="line">
            <a:avLst/>
          </a:prstGeom>
          <a:noFill/>
          <a:ln w="25400">
            <a:solidFill>
              <a:srgbClr val="D6C9B7"/>
            </a:solidFill>
            <a:prstDash val="solid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2880360" y="4800600"/>
            <a:ext cx="-1005840" cy="-1783080"/>
          </a:xfrm>
          <a:prstGeom prst="line">
            <a:avLst/>
          </a:prstGeom>
          <a:noFill/>
          <a:ln w="25400">
            <a:solidFill>
              <a:srgbClr val="D6C9B7"/>
            </a:solidFill>
            <a:prstDash val="solid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777240" y="1627632"/>
            <a:ext cx="2057400" cy="1051560"/>
          </a:xfrm>
          <a:prstGeom prst="rect">
            <a:avLst/>
          </a:prstGeom>
          <a:solidFill>
            <a:srgbClr val="243B53"/>
          </a:solidFill>
          <a:ln>
            <a:solidFill>
              <a:srgbClr val="243B53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Capital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funds purchase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892040" y="1627632"/>
            <a:ext cx="2057400" cy="1051560"/>
          </a:xfrm>
          <a:prstGeom prst="rect">
            <a:avLst/>
          </a:prstGeom>
          <a:solidFill>
            <a:srgbClr val="E7EFE4"/>
          </a:solidFill>
          <a:ln>
            <a:solidFill>
              <a:srgbClr val="E7EFE4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2C2E"/>
                </a:solidFill>
              </a:rPr>
              <a:t>Property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142C2E"/>
                </a:solidFill>
              </a:rPr>
              <a:t>operates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281160" y="1627632"/>
            <a:ext cx="2057400" cy="1051560"/>
          </a:xfrm>
          <a:prstGeom prst="rect">
            <a:avLst/>
          </a:prstGeom>
          <a:solidFill>
            <a:srgbClr val="F0D5C5"/>
          </a:solidFill>
          <a:ln>
            <a:solidFill>
              <a:srgbClr val="F0D5C5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2C2E"/>
                </a:solidFill>
              </a:rPr>
              <a:t>Residents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142C2E"/>
                </a:solidFill>
              </a:rPr>
              <a:t>pay rent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315200" y="4279392"/>
            <a:ext cx="2148840" cy="1051560"/>
          </a:xfrm>
          <a:prstGeom prst="rect">
            <a:avLst/>
          </a:prstGeom>
          <a:solidFill>
            <a:srgbClr val="F2E4BD"/>
          </a:solidFill>
          <a:ln>
            <a:solidFill>
              <a:srgbClr val="F2E4BD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2C2E"/>
                </a:solidFill>
              </a:rPr>
              <a:t>Waterfall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142C2E"/>
                </a:solidFill>
              </a:rPr>
              <a:t>returns capital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971800" y="4279392"/>
            <a:ext cx="2148840" cy="1051560"/>
          </a:xfrm>
          <a:prstGeom prst="rect">
            <a:avLst/>
          </a:prstGeom>
          <a:solidFill>
            <a:srgbClr val="FFF9EE"/>
          </a:solidFill>
          <a:ln>
            <a:solidFill>
              <a:srgbClr val="FFF9EE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2C2E"/>
                </a:solidFill>
              </a:rPr>
              <a:t>License preserves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142C2E"/>
                </a:solidFill>
              </a:rPr>
              <a:t>affordability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051560" y="5742432"/>
            <a:ext cx="10012680" cy="502920"/>
          </a:xfrm>
          <a:prstGeom prst="rect">
            <a:avLst/>
          </a:prstGeom>
          <a:solidFill>
            <a:srgbClr val="E7EFE4"/>
          </a:solidFill>
          <a:ln w="12700">
            <a:solidFill>
              <a:srgbClr val="6D8D7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42C2E"/>
                </a:solidFill>
              </a:rPr>
              <a:t>The loop only works when rent can carry the full property-level waterfall. If the math breaks, the property does not enter the system.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30352" y="6510528"/>
            <a:ext cx="11064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8A7D6D"/>
                </a:solidFill>
              </a:rPr>
              <a:t>Model evidence: uploaded Rent it Forward V0.9 SF workbook; property URLs preserved in source data. Scenario outputs only; not legal/tax/investment advice.</a:t>
            </a:r>
            <a:endParaRPr lang="en-US" sz="6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47472"/>
            <a:ext cx="9326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C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three-sided bargain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41248"/>
            <a:ext cx="9601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F6868"/>
                </a:solidFill>
              </a:rPr>
              <a:t>Everyone gets a clear role; nobody gets unlimited extraction.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920240" cy="0"/>
          </a:xfrm>
          <a:prstGeom prst="line">
            <a:avLst/>
          </a:prstGeom>
          <a:noFill/>
          <a:ln w="31750">
            <a:solidFill>
              <a:srgbClr val="C87E4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508760"/>
            <a:ext cx="3246120" cy="438912"/>
          </a:xfrm>
          <a:prstGeom prst="rect">
            <a:avLst/>
          </a:prstGeom>
          <a:solidFill>
            <a:srgbClr val="E7EFE4"/>
          </a:solidFill>
          <a:ln>
            <a:solidFill>
              <a:srgbClr val="E7EFE4">
                <a:alpha val="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2C2E"/>
                </a:solidFill>
              </a:rPr>
              <a:t>Residents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86968" y="2148840"/>
            <a:ext cx="2971800" cy="2011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142C2E"/>
                </a:solidFill>
              </a:rPr>
              <a:t>Lower, predictable rent path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142C2E"/>
                </a:solidFill>
              </a:rPr>
              <a:t>Housing stability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142C2E"/>
                </a:solidFill>
              </a:rPr>
              <a:t>Savings kept in the property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4526280" y="1508760"/>
            <a:ext cx="3246120" cy="438912"/>
          </a:xfrm>
          <a:prstGeom prst="rect">
            <a:avLst/>
          </a:prstGeom>
          <a:solidFill>
            <a:srgbClr val="F2E4BD"/>
          </a:solidFill>
          <a:ln>
            <a:solidFill>
              <a:srgbClr val="F2E4BD">
                <a:alpha val="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2C2E"/>
                </a:solidFill>
              </a:rPr>
              <a:t>Capital providers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636008" y="2148840"/>
            <a:ext cx="2971800" cy="2011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142C2E"/>
                </a:solidFill>
              </a:rPr>
              <a:t>Principal repayment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142C2E"/>
                </a:solidFill>
              </a:rPr>
              <a:t>Scheduled preferred return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142C2E"/>
                </a:solidFill>
              </a:rPr>
              <a:t>Defined cap and exit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275320" y="1508760"/>
            <a:ext cx="3246120" cy="438912"/>
          </a:xfrm>
          <a:prstGeom prst="rect">
            <a:avLst/>
          </a:prstGeom>
          <a:solidFill>
            <a:srgbClr val="F0D5C5"/>
          </a:solidFill>
          <a:ln>
            <a:solidFill>
              <a:srgbClr val="F0D5C5">
                <a:alpha val="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2C2E"/>
                </a:solidFill>
              </a:rPr>
              <a:t>Steward/operator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385048" y="2148840"/>
            <a:ext cx="2971800" cy="2011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142C2E"/>
                </a:solidFill>
              </a:rPr>
              <a:t>Paid for active work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142C2E"/>
                </a:solidFill>
              </a:rPr>
              <a:t>No acquisition-capital requirement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142C2E"/>
                </a:solidFill>
              </a:rPr>
              <a:t>Accountable upkeep and occupancy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05840" y="5074920"/>
            <a:ext cx="10149840" cy="5943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42C2E"/>
                </a:solidFill>
              </a:rPr>
              <a:t>The system is intentionally narrow: not a subsidy pool, not passive ownership, and not a waitlist-funded acquisition trick.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30352" y="6510528"/>
            <a:ext cx="11064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8A7D6D"/>
                </a:solidFill>
              </a:rPr>
              <a:t>Model evidence: uploaded Rent it Forward V0.9 SF workbook; property URLs preserved in source data. Scenario outputs only; not legal/tax/investment advice.</a:t>
            </a:r>
            <a:endParaRPr lang="en-US" sz="6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47472"/>
            <a:ext cx="9326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C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monthly rent waterfall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41248"/>
            <a:ext cx="9601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F6868"/>
                </a:solidFill>
              </a:rPr>
              <a:t>Every dollar has a job before a property is allowed in.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920240" cy="0"/>
          </a:xfrm>
          <a:prstGeom prst="line">
            <a:avLst/>
          </a:prstGeom>
          <a:noFill/>
          <a:ln w="31750">
            <a:solidFill>
              <a:srgbClr val="C87E4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141732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C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$23,513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868680" y="1874520"/>
            <a:ext cx="3108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868"/>
                </a:solidFill>
              </a:rPr>
              <a:t>tenant revenue / month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206240" y="141732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6D8D7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$1,995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4206240" y="1874520"/>
            <a:ext cx="3108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868"/>
                </a:solidFill>
              </a:rPr>
              <a:t>surplus after waterfall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543800" y="141732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C87E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25%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7543800" y="187452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868"/>
                </a:solidFill>
              </a:rPr>
              <a:t>target tenant savings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68680" y="2578608"/>
            <a:ext cx="1358970" cy="530352"/>
          </a:xfrm>
          <a:prstGeom prst="rect">
            <a:avLst/>
          </a:prstGeom>
          <a:solidFill>
            <a:srgbClr val="6D8D77"/>
          </a:solidFill>
          <a:ln w="12700">
            <a:solidFill>
              <a:srgbClr val="6D8D77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227650" y="2578608"/>
            <a:ext cx="2419821" cy="530352"/>
          </a:xfrm>
          <a:prstGeom prst="rect">
            <a:avLst/>
          </a:prstGeom>
          <a:solidFill>
            <a:srgbClr val="243B53"/>
          </a:solidFill>
          <a:ln w="12700">
            <a:solidFill>
              <a:srgbClr val="243B5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647472" y="2578608"/>
            <a:ext cx="4355675" cy="530352"/>
          </a:xfrm>
          <a:prstGeom prst="rect">
            <a:avLst/>
          </a:prstGeom>
          <a:solidFill>
            <a:srgbClr val="C87E4F"/>
          </a:solidFill>
          <a:ln w="12700">
            <a:solidFill>
              <a:srgbClr val="C87E4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003146" y="2578608"/>
            <a:ext cx="725947" cy="530352"/>
          </a:xfrm>
          <a:prstGeom prst="rect">
            <a:avLst/>
          </a:prstGeom>
          <a:solidFill>
            <a:srgbClr val="D8A657"/>
          </a:solidFill>
          <a:ln w="12700">
            <a:solidFill>
              <a:srgbClr val="D8A657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729094" y="2578608"/>
            <a:ext cx="512066" cy="530352"/>
          </a:xfrm>
          <a:prstGeom prst="rect">
            <a:avLst/>
          </a:prstGeom>
          <a:solidFill>
            <a:srgbClr val="6D8D77"/>
          </a:solidFill>
          <a:ln w="12700">
            <a:solidFill>
              <a:srgbClr val="6D8D77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0241160" y="2578608"/>
            <a:ext cx="868805" cy="530352"/>
          </a:xfrm>
          <a:prstGeom prst="rect">
            <a:avLst/>
          </a:prstGeom>
          <a:solidFill>
            <a:srgbClr val="9BBBD1"/>
          </a:solidFill>
          <a:ln w="12700">
            <a:solidFill>
              <a:srgbClr val="9BBBD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60120" y="3447288"/>
            <a:ext cx="146304" cy="146304"/>
          </a:xfrm>
          <a:prstGeom prst="rect">
            <a:avLst/>
          </a:prstGeom>
          <a:solidFill>
            <a:srgbClr val="6D8D77"/>
          </a:solidFill>
          <a:ln w="12700">
            <a:solidFill>
              <a:srgbClr val="6D8D7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88720" y="3401568"/>
            <a:ext cx="393192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42C2E"/>
                </a:solidFill>
              </a:rPr>
              <a:t>OpEx + reserves — $3,120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960120" y="3831336"/>
            <a:ext cx="146304" cy="146304"/>
          </a:xfrm>
          <a:prstGeom prst="rect">
            <a:avLst/>
          </a:prstGeom>
          <a:solidFill>
            <a:srgbClr val="243B53"/>
          </a:solidFill>
          <a:ln w="12700">
            <a:solidFill>
              <a:srgbClr val="243B5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188720" y="3785616"/>
            <a:ext cx="393192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42C2E"/>
                </a:solidFill>
              </a:rPr>
              <a:t>Principal paydown — $5,556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960120" y="4215384"/>
            <a:ext cx="146304" cy="146304"/>
          </a:xfrm>
          <a:prstGeom prst="rect">
            <a:avLst/>
          </a:prstGeom>
          <a:solidFill>
            <a:srgbClr val="C87E4F"/>
          </a:solidFill>
          <a:ln w="12700">
            <a:solidFill>
              <a:srgbClr val="C87E4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88720" y="4169664"/>
            <a:ext cx="393192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42C2E"/>
                </a:solidFill>
              </a:rPr>
              <a:t>Preferred return — $10,000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126480" y="3447288"/>
            <a:ext cx="146304" cy="146304"/>
          </a:xfrm>
          <a:prstGeom prst="rect">
            <a:avLst/>
          </a:prstGeom>
          <a:solidFill>
            <a:srgbClr val="D8A657"/>
          </a:solidFill>
          <a:ln w="12700">
            <a:solidFill>
              <a:srgbClr val="D8A65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55080" y="3401568"/>
            <a:ext cx="393192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42C2E"/>
                </a:solidFill>
              </a:rPr>
              <a:t>Basis recovery — $1,667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6126480" y="3831336"/>
            <a:ext cx="146304" cy="146304"/>
          </a:xfrm>
          <a:prstGeom prst="rect">
            <a:avLst/>
          </a:prstGeom>
          <a:solidFill>
            <a:srgbClr val="6D8D77"/>
          </a:solidFill>
          <a:ln w="12700">
            <a:solidFill>
              <a:srgbClr val="6D8D7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55080" y="3785616"/>
            <a:ext cx="393192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42C2E"/>
                </a:solidFill>
              </a:rPr>
              <a:t>Stewardship pay — $1,176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126480" y="4215384"/>
            <a:ext cx="146304" cy="146304"/>
          </a:xfrm>
          <a:prstGeom prst="rect">
            <a:avLst/>
          </a:prstGeom>
          <a:solidFill>
            <a:srgbClr val="9BBBD1"/>
          </a:solidFill>
          <a:ln w="12700">
            <a:solidFill>
              <a:srgbClr val="9BBBD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355080" y="4169664"/>
            <a:ext cx="393192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42C2E"/>
                </a:solidFill>
              </a:rPr>
              <a:t>Surplus cushion — $1,995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960120" y="5230368"/>
            <a:ext cx="10012680" cy="530352"/>
          </a:xfrm>
          <a:prstGeom prst="rect">
            <a:avLst/>
          </a:prstGeom>
          <a:solidFill>
            <a:srgbClr val="FFF9EE"/>
          </a:solidFill>
          <a:ln w="12700">
            <a:solidFill>
              <a:srgbClr val="D6C9B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42C2E"/>
                </a:solidFill>
              </a:rPr>
              <a:t>Custom scenario: 4 units, 12 people, $2.0M purchase, 25% rent discount, 95% collections. Waitlist revenue is excluded.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30352" y="6510528"/>
            <a:ext cx="11064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8A7D6D"/>
                </a:solidFill>
              </a:rPr>
              <a:t>Scenario output from the uploaded custom one-property sandbox; waitlist math is isolated and not used in viability.</a:t>
            </a:r>
            <a:endParaRPr lang="en-US" sz="6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47472"/>
            <a:ext cx="9326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C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qualification gate is deliberately strict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41248"/>
            <a:ext cx="9601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F6868"/>
                </a:solidFill>
              </a:rPr>
              <a:t>The system scales by saying “no” to properties that cannot carry themselves.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920240" cy="0"/>
          </a:xfrm>
          <a:prstGeom prst="line">
            <a:avLst/>
          </a:prstGeom>
          <a:noFill/>
          <a:ln w="31750">
            <a:solidFill>
              <a:srgbClr val="C87E4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581912"/>
            <a:ext cx="3429000" cy="2926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42C2E"/>
                </a:solidFill>
              </a:rPr>
              <a:t>Imported SF listings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26280" y="1719072"/>
            <a:ext cx="5577840" cy="0"/>
          </a:xfrm>
          <a:prstGeom prst="line">
            <a:avLst/>
          </a:prstGeom>
          <a:noFill/>
          <a:ln w="50800">
            <a:solidFill>
              <a:srgbClr val="E9DFD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26280" y="1627632"/>
            <a:ext cx="5577840" cy="182880"/>
          </a:xfrm>
          <a:prstGeom prst="rect">
            <a:avLst/>
          </a:prstGeom>
          <a:solidFill>
            <a:srgbClr val="243B53"/>
          </a:solidFill>
          <a:ln w="12700">
            <a:solidFill>
              <a:srgbClr val="243B5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332720" y="1563624"/>
            <a:ext cx="73152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2C2E"/>
                </a:solidFill>
              </a:rPr>
              <a:t>122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2267712"/>
            <a:ext cx="3429000" cy="2926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42C2E"/>
                </a:solidFill>
              </a:rPr>
              <a:t>Rent supports investor schedule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26280" y="2404872"/>
            <a:ext cx="5577840" cy="0"/>
          </a:xfrm>
          <a:prstGeom prst="line">
            <a:avLst/>
          </a:prstGeom>
          <a:noFill/>
          <a:ln w="50800">
            <a:solidFill>
              <a:srgbClr val="E9DFD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26280" y="2313432"/>
            <a:ext cx="960120" cy="182880"/>
          </a:xfrm>
          <a:prstGeom prst="rect">
            <a:avLst/>
          </a:prstGeom>
          <a:solidFill>
            <a:srgbClr val="6D8D77"/>
          </a:solidFill>
          <a:ln w="12700">
            <a:solidFill>
              <a:srgbClr val="6D8D7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332720" y="2249424"/>
            <a:ext cx="73152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2C2E"/>
                </a:solidFill>
              </a:rPr>
              <a:t>21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22960" y="2953512"/>
            <a:ext cx="3429000" cy="2926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42C2E"/>
                </a:solidFill>
              </a:rPr>
              <a:t>Self-balancing rent-only candidates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526280" y="3090672"/>
            <a:ext cx="5577840" cy="0"/>
          </a:xfrm>
          <a:prstGeom prst="line">
            <a:avLst/>
          </a:prstGeom>
          <a:noFill/>
          <a:ln w="50800">
            <a:solidFill>
              <a:srgbClr val="E9DFD1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526280" y="2999232"/>
            <a:ext cx="320040" cy="182880"/>
          </a:xfrm>
          <a:prstGeom prst="rect">
            <a:avLst/>
          </a:prstGeom>
          <a:solidFill>
            <a:srgbClr val="C87E4F"/>
          </a:solidFill>
          <a:ln w="12700">
            <a:solidFill>
              <a:srgbClr val="C87E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332720" y="2935224"/>
            <a:ext cx="73152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2C2E"/>
                </a:solidFill>
              </a:rPr>
              <a:t>7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22960" y="3639312"/>
            <a:ext cx="3429000" cy="2926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42C2E"/>
                </a:solidFill>
              </a:rPr>
              <a:t>Strict 25%+ core qualify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526280" y="3776472"/>
            <a:ext cx="5577840" cy="0"/>
          </a:xfrm>
          <a:prstGeom prst="line">
            <a:avLst/>
          </a:prstGeom>
          <a:noFill/>
          <a:ln w="50800">
            <a:solidFill>
              <a:srgbClr val="E9DFD1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526280" y="3685032"/>
            <a:ext cx="27432" cy="182880"/>
          </a:xfrm>
          <a:prstGeom prst="rect">
            <a:avLst/>
          </a:prstGeom>
          <a:solidFill>
            <a:srgbClr val="A34E3E"/>
          </a:solidFill>
          <a:ln w="12700">
            <a:solidFill>
              <a:srgbClr val="A34E3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332720" y="3621024"/>
            <a:ext cx="731520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2C2E"/>
                </a:solidFill>
              </a:rPr>
              <a:t>0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868680" y="4617720"/>
            <a:ext cx="5486400" cy="1005840"/>
          </a:xfrm>
          <a:prstGeom prst="rect">
            <a:avLst/>
          </a:prstGeom>
          <a:solidFill>
            <a:srgbClr val="F2E4BD"/>
          </a:solidFill>
          <a:ln w="12700">
            <a:solidFill>
              <a:srgbClr val="D8A65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42C2E"/>
                </a:solidFill>
              </a:rPr>
              <a:t>A property is not made viable by optimistic rent, sponsor fees, or spreadsheet magic. It must pass the rent-only waterfall.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6629400" y="4617720"/>
            <a:ext cx="4754880" cy="1005840"/>
          </a:xfrm>
          <a:prstGeom prst="rect">
            <a:avLst/>
          </a:prstGeom>
          <a:solidFill>
            <a:srgbClr val="E7EFE4"/>
          </a:solidFill>
          <a:ln w="12700">
            <a:solidFill>
              <a:srgbClr val="6D8D7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42C2E"/>
                </a:solidFill>
              </a:rPr>
              <a:t>Pilot implication: start with the seven self-balancing candidates, then tighten diligence before any commitments.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530352" y="6510528"/>
            <a:ext cx="11064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8A7D6D"/>
                </a:solidFill>
              </a:rPr>
              <a:t>Pilot evidence: 122 imported source rows; 21 schedule-supported; 7 self-balancing; 0 strict 25%+ core qualifiers under current assumptions.</a:t>
            </a:r>
            <a:endParaRPr lang="en-US" sz="6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47472"/>
            <a:ext cx="9326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C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legal layer: Property-Left Housing License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41248"/>
            <a:ext cx="9601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F6868"/>
                </a:solidFill>
              </a:rPr>
              <a:t>The economic model needs a covenant that prevents re-extraction after acquisition.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920240" cy="0"/>
          </a:xfrm>
          <a:prstGeom prst="line">
            <a:avLst/>
          </a:prstGeom>
          <a:noFill/>
          <a:ln w="31750">
            <a:solidFill>
              <a:srgbClr val="C87E4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508760"/>
            <a:ext cx="6400800" cy="8229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42C2E"/>
                </a:solidFill>
              </a:rPr>
              <a:t>The license is the system’s memory: it keeps the purpose attached to the building even as operators, lenders, or capital providers change.</a:t>
            </a:r>
            <a:endParaRPr lang="en-US" sz="2300" dirty="0"/>
          </a:p>
        </p:txBody>
      </p:sp>
      <p:pic>
        <p:nvPicPr>
          <p:cNvPr id="6" name="Image 0" descr="/mnt/data/wide_clean_vector_illustration_infographic_scene.png">    </p:cNvPr>
          <p:cNvPicPr>
            <a:picLocks noChangeAspect="1"/>
          </p:cNvPicPr>
          <p:nvPr/>
        </p:nvPicPr>
        <p:blipFill>
          <a:blip r:embed="rId1"/>
          <a:srcRect l="0" r="0" t="9959" b="9959"/>
          <a:stretch/>
        </p:blipFill>
        <p:spPr>
          <a:xfrm>
            <a:off x="7863840" y="1280160"/>
            <a:ext cx="3246120" cy="14630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68680" y="2788920"/>
            <a:ext cx="1600200" cy="329184"/>
          </a:xfrm>
          <a:prstGeom prst="rect">
            <a:avLst/>
          </a:prstGeom>
          <a:solidFill>
            <a:srgbClr val="E7EFE4"/>
          </a:solidFill>
          <a:ln>
            <a:solidFill>
              <a:srgbClr val="E7EFE4">
                <a:alpha val="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C2E"/>
                </a:solidFill>
              </a:rPr>
              <a:t>Stewardship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2651760" y="2770632"/>
            <a:ext cx="3657600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F6868"/>
                </a:solidFill>
              </a:rPr>
              <a:t>Operator paid for active work.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355080" y="2788920"/>
            <a:ext cx="1600200" cy="329184"/>
          </a:xfrm>
          <a:prstGeom prst="rect">
            <a:avLst/>
          </a:prstGeom>
          <a:solidFill>
            <a:srgbClr val="F0D5C5"/>
          </a:solidFill>
          <a:ln>
            <a:solidFill>
              <a:srgbClr val="F0D5C5">
                <a:alpha val="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C2E"/>
                </a:solidFill>
              </a:rPr>
              <a:t>Resident benefit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138160" y="2770632"/>
            <a:ext cx="3657600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F6868"/>
                </a:solidFill>
              </a:rPr>
              <a:t>Rent design preserves affordability.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868680" y="3447288"/>
            <a:ext cx="1600200" cy="329184"/>
          </a:xfrm>
          <a:prstGeom prst="rect">
            <a:avLst/>
          </a:prstGeom>
          <a:solidFill>
            <a:srgbClr val="E7EFE4"/>
          </a:solidFill>
          <a:ln>
            <a:solidFill>
              <a:srgbClr val="E7EFE4">
                <a:alpha val="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C2E"/>
                </a:solidFill>
              </a:rPr>
              <a:t>Return cap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2651760" y="3429000"/>
            <a:ext cx="3657600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F6868"/>
                </a:solidFill>
              </a:rPr>
              <a:t>Capital return is scheduled and capped.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6355080" y="3447288"/>
            <a:ext cx="1600200" cy="329184"/>
          </a:xfrm>
          <a:prstGeom prst="rect">
            <a:avLst/>
          </a:prstGeom>
          <a:solidFill>
            <a:srgbClr val="F0D5C5"/>
          </a:solidFill>
          <a:ln>
            <a:solidFill>
              <a:srgbClr val="F0D5C5">
                <a:alpha val="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C2E"/>
                </a:solidFill>
              </a:rPr>
              <a:t>Basis reduction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8138160" y="3429000"/>
            <a:ext cx="3657600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F6868"/>
                </a:solidFill>
              </a:rPr>
              <a:t>Future resale basis is reduced.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868680" y="4105656"/>
            <a:ext cx="1600200" cy="329184"/>
          </a:xfrm>
          <a:prstGeom prst="rect">
            <a:avLst/>
          </a:prstGeom>
          <a:solidFill>
            <a:srgbClr val="E7EFE4"/>
          </a:solidFill>
          <a:ln>
            <a:solidFill>
              <a:srgbClr val="E7EFE4">
                <a:alpha val="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C2E"/>
                </a:solidFill>
              </a:rPr>
              <a:t>Transfer discipline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2651760" y="4087368"/>
            <a:ext cx="3657600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F6868"/>
                </a:solidFill>
              </a:rPr>
              <a:t>Successors inherit the system rules.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6355080" y="4105656"/>
            <a:ext cx="1600200" cy="329184"/>
          </a:xfrm>
          <a:prstGeom prst="rect">
            <a:avLst/>
          </a:prstGeom>
          <a:solidFill>
            <a:srgbClr val="F0D5C5"/>
          </a:solidFill>
          <a:ln>
            <a:solidFill>
              <a:srgbClr val="F0D5C5">
                <a:alpha val="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C2E"/>
                </a:solidFill>
              </a:rPr>
              <a:t>Separate waitlist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138160" y="4087368"/>
            <a:ext cx="3657600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F6868"/>
                </a:solidFill>
              </a:rPr>
              <a:t>Sponsor receipts cannot cure failed economics.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530352" y="6510528"/>
            <a:ext cx="11064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8A7D6D"/>
                </a:solidFill>
              </a:rPr>
              <a:t>Legal terms require counsel. This slide summarizes the intended governance layer of the Rent it Forward system.</a:t>
            </a:r>
            <a:endParaRPr lang="en-US" sz="6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347472"/>
            <a:ext cx="9326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C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One-property example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841248"/>
            <a:ext cx="9601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F6868"/>
                </a:solidFill>
              </a:rPr>
              <a:t>The system can be explained property by property.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920240" cy="0"/>
          </a:xfrm>
          <a:prstGeom prst="line">
            <a:avLst/>
          </a:prstGeom>
          <a:noFill/>
          <a:ln w="31750">
            <a:solidFill>
              <a:srgbClr val="C87E4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41732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43B5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$2.0M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822960" y="1874520"/>
            <a:ext cx="2834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868"/>
                </a:solidFill>
              </a:rPr>
              <a:t>purchase price funded externally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3703320" y="1417320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6D8D7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12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3703320" y="187452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868"/>
                </a:solidFill>
              </a:rPr>
              <a:t>resident capacity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6080760" y="141732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C87E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$94,050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6080760" y="187452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868"/>
                </a:solidFill>
              </a:rPr>
              <a:t>annual resident savings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9098280" y="1417320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D8A65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4.6x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9098280" y="1874520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868"/>
                </a:solidFill>
              </a:rPr>
              <a:t>scheduled capital multiple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868680" y="2743200"/>
            <a:ext cx="2907792" cy="420624"/>
          </a:xfrm>
          <a:prstGeom prst="rect">
            <a:avLst/>
          </a:prstGeom>
          <a:solidFill>
            <a:srgbClr val="243B53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</a:rPr>
              <a:t>Input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3794760" y="2743200"/>
            <a:ext cx="2724912" cy="420624"/>
          </a:xfrm>
          <a:prstGeom prst="rect">
            <a:avLst/>
          </a:prstGeom>
          <a:solidFill>
            <a:srgbClr val="243B53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</a:rPr>
              <a:t>Modeled value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868680" y="3163824"/>
            <a:ext cx="2907792" cy="420624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42C2E"/>
                </a:solidFill>
              </a:rPr>
              <a:t>Units / people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794760" y="3163824"/>
            <a:ext cx="2724912" cy="420624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42C2E"/>
                </a:solidFill>
              </a:rPr>
              <a:t>4 / 12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68680" y="3584448"/>
            <a:ext cx="2907792" cy="420624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42C2E"/>
                </a:solidFill>
              </a:rPr>
              <a:t>Market rent / person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794760" y="3584448"/>
            <a:ext cx="2724912" cy="420624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42C2E"/>
                </a:solidFill>
              </a:rPr>
              <a:t>$2,750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68680" y="4005072"/>
            <a:ext cx="2907792" cy="420624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42C2E"/>
                </a:solidFill>
              </a:rPr>
              <a:t>Resident rent / person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794760" y="4005072"/>
            <a:ext cx="2724912" cy="420624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42C2E"/>
                </a:solidFill>
              </a:rPr>
              <a:t>$2,063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868680" y="4425696"/>
            <a:ext cx="2907792" cy="420624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42C2E"/>
                </a:solidFill>
              </a:rPr>
              <a:t>Required rent / person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794760" y="4425696"/>
            <a:ext cx="2724912" cy="420624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42C2E"/>
                </a:solidFill>
              </a:rPr>
              <a:t>$1,888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68680" y="4846320"/>
            <a:ext cx="2907792" cy="420624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42C2E"/>
                </a:solidFill>
              </a:rPr>
              <a:t>Max viable savings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794760" y="4846320"/>
            <a:ext cx="2724912" cy="420624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42C2E"/>
                </a:solidFill>
              </a:rPr>
              <a:t>31.4%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868680" y="5266944"/>
            <a:ext cx="2907792" cy="420624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42C2E"/>
                </a:solidFill>
              </a:rPr>
              <a:t>Monthly surplus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3794760" y="5266944"/>
            <a:ext cx="2724912" cy="420624"/>
          </a:xfrm>
          <a:prstGeom prst="rect">
            <a:avLst/>
          </a:prstGeom>
          <a:solidFill>
            <a:srgbClr val="FFF9EE"/>
          </a:solidFill>
          <a:ln w="6350">
            <a:solidFill>
              <a:srgbClr val="D6C9B7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42C2E"/>
                </a:solidFill>
              </a:rPr>
              <a:t>$1,995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537960" y="2944368"/>
            <a:ext cx="4434840" cy="1554480"/>
          </a:xfrm>
          <a:prstGeom prst="rect">
            <a:avLst/>
          </a:prstGeom>
          <a:solidFill>
            <a:srgbClr val="E7EFE4"/>
          </a:solidFill>
          <a:ln w="12700">
            <a:solidFill>
              <a:srgbClr val="6D8D7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42C2E"/>
                </a:solidFill>
              </a:rPr>
              <a:t>The example passes because tenant revenue remains above the full required waterfall after a 25% rent discount. That is the core pitch.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530352" y="6510528"/>
            <a:ext cx="11064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dirty="0">
                <a:solidFill>
                  <a:srgbClr val="8A7D6D"/>
                </a:solidFill>
              </a:rPr>
              <a:t>Custom one-property sandbox output from uploaded model.</a:t>
            </a:r>
            <a:endParaRPr lang="en-US" sz="6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Rent it Forward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Rent it Forward — System Pitch Deck</dc:title>
  <dc:subject>Rent it Forward system pitch deck</dc:subject>
  <dc:creator>OpenAI</dc:creator>
  <cp:lastModifiedBy>OpenAI</cp:lastModifiedBy>
  <cp:revision>1</cp:revision>
  <dcterms:created xsi:type="dcterms:W3CDTF">2026-06-23T04:21:51Z</dcterms:created>
  <dcterms:modified xsi:type="dcterms:W3CDTF">2026-06-23T04:21:51Z</dcterms:modified>
</cp:coreProperties>
</file>