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with the core concept: this is not another housing program; it is a license layer that makes long-term stewardship legally durable.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pilot should not prove everything. It should prove the closing docs, lender comfort, operational reporting, and resident outcomes.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answers the investor or partner question: why will this become more valuable and defensible with each deployment?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with a crisp next step: legal review, first building, and anchor partners to convert the concept into a repeatable kit.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the failure mode: affordability is temporary when legal rights allow extraction at transfer. The license addresses the transfer problem directly.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simple: property-left is a legal wrapper that says the asset can be improved, but its social purpose cannot be privatized at exit.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Emphasize the four functions: lock mission, carry obligations, reinvest surplus, define an edge case for demolition/restoration.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translates the license into the audience’s language: purpose, affordability, stewardship, money, transfer, and release.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the legal layer to the business model. Operators can be swapped; the license remains tied to the property.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how this is still financially disciplined: money goes to debt, reserves, maintenance, and replication.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license as a trust instrument across parties: residents, sellers, lenders, and public supporters all need durable obligations.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clear that the license is not symbolic. It has reporting, cure, and enforcement mechanics that investors and governments can diligence.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5303520" cy="6858000"/>
          </a:xfrm>
          <a:prstGeom prst="rect">
            <a:avLst/>
          </a:prstGeom>
          <a:solidFill>
            <a:srgbClr val="0F2D33"/>
          </a:solidFill>
          <a:ln w="12700">
            <a:solidFill>
              <a:srgbClr val="0F2D3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64592" y="256032"/>
            <a:ext cx="2926080" cy="2926080"/>
          </a:xfrm>
          <a:prstGeom prst="arc">
            <a:avLst/>
          </a:prstGeom>
          <a:solidFill>
            <a:srgbClr val="0F2D33">
              <a:alpha val="0"/>
            </a:srgbClr>
          </a:solidFill>
          <a:ln w="38100">
            <a:solidFill>
              <a:srgbClr val="E56F54">
                <a:alpha val="9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914400"/>
            <a:ext cx="42519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5000" b="1" dirty="0">
                <a:solidFill>
                  <a:srgbClr val="FFF9E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Property-Left</a:t>
            </a:r>
            <a:endParaRPr lang="en-US" sz="5000" dirty="0"/>
          </a:p>
          <a:p>
            <a:pPr indent="0" marL="0">
              <a:buNone/>
            </a:pPr>
            <a:r>
              <a:rPr lang="en-US" sz="5000" b="1" dirty="0">
                <a:solidFill>
                  <a:srgbClr val="FFF9E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Housing License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94944" y="2743200"/>
            <a:ext cx="3886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F1E5CD"/>
                </a:solidFill>
              </a:rPr>
              <a:t>A legal architecture for housing that improves, circulates, and stays affordable.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13232" y="58978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EBD9B8"/>
                </a:solidFill>
              </a:rPr>
              <a:t>Pitch deck · Rent it Forward system layer</a:t>
            </a:r>
            <a:endParaRPr lang="en-US" sz="1300" dirty="0"/>
          </a:p>
        </p:txBody>
      </p:sp>
      <p:pic>
        <p:nvPicPr>
          <p:cNvPr id="8" name="Image 0" descr="/mnt/data/wide_airy_illustration_of_a_modern_residential_co_batch_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520" y="0"/>
            <a:ext cx="688543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303520" y="0"/>
            <a:ext cx="73152" cy="6858000"/>
          </a:xfrm>
          <a:prstGeom prst="rect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path: prove the legal layer on one building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The first deployment should optimize for learnings, lender comfort, and resident stability.</a:t>
            </a:r>
            <a:endParaRPr lang="en-US" sz="1650" dirty="0"/>
          </a:p>
        </p:txBody>
      </p:sp>
      <p:sp>
        <p:nvSpPr>
          <p:cNvPr id="6" name="Text 4"/>
          <p:cNvSpPr/>
          <p:nvPr/>
        </p:nvSpPr>
        <p:spPr>
          <a:xfrm>
            <a:off x="841248" y="16642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E56F54"/>
                </a:solidFill>
              </a:rPr>
              <a:t>1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1371600" y="1892808"/>
            <a:ext cx="9098280" cy="0"/>
          </a:xfrm>
          <a:prstGeom prst="line">
            <a:avLst/>
          </a:prstGeom>
          <a:noFill/>
          <a:ln w="13970">
            <a:solidFill>
              <a:srgbClr val="EBD9B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554480" y="1600200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2D33"/>
                </a:solidFill>
              </a:rPr>
              <a:t>Select property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3794760" y="1645920"/>
            <a:ext cx="6446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5E6B6F"/>
                </a:solidFill>
              </a:rPr>
              <a:t>building with stable rental demand and repairable physical issues</a:t>
            </a:r>
            <a:endParaRPr lang="en-US" sz="1580" dirty="0"/>
          </a:p>
        </p:txBody>
      </p:sp>
      <p:sp>
        <p:nvSpPr>
          <p:cNvPr id="10" name="Text 8"/>
          <p:cNvSpPr/>
          <p:nvPr/>
        </p:nvSpPr>
        <p:spPr>
          <a:xfrm>
            <a:off x="841248" y="26700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E746F"/>
                </a:solidFill>
              </a:rPr>
              <a:t>2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1371600" y="2898648"/>
            <a:ext cx="9098280" cy="0"/>
          </a:xfrm>
          <a:prstGeom prst="line">
            <a:avLst/>
          </a:prstGeom>
          <a:noFill/>
          <a:ln w="13970">
            <a:solidFill>
              <a:srgbClr val="EBD9B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54480" y="2606040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2D33"/>
                </a:solidFill>
              </a:rPr>
              <a:t>Attach license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3794760" y="2651760"/>
            <a:ext cx="6446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5E6B6F"/>
                </a:solidFill>
              </a:rPr>
              <a:t>record covenant, transfer rules, stewardship obligations</a:t>
            </a:r>
            <a:endParaRPr lang="en-US" sz="1580" dirty="0"/>
          </a:p>
        </p:txBody>
      </p:sp>
      <p:sp>
        <p:nvSpPr>
          <p:cNvPr id="14" name="Text 12"/>
          <p:cNvSpPr/>
          <p:nvPr/>
        </p:nvSpPr>
        <p:spPr>
          <a:xfrm>
            <a:off x="841248" y="36758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E56F54"/>
                </a:solidFill>
              </a:rPr>
              <a:t>3</a:t>
            </a:r>
            <a:endParaRPr lang="en-US" sz="1900" dirty="0"/>
          </a:p>
        </p:txBody>
      </p:sp>
      <p:sp>
        <p:nvSpPr>
          <p:cNvPr id="15" name="Shape 13"/>
          <p:cNvSpPr/>
          <p:nvPr/>
        </p:nvSpPr>
        <p:spPr>
          <a:xfrm>
            <a:off x="1371600" y="3904488"/>
            <a:ext cx="9098280" cy="0"/>
          </a:xfrm>
          <a:prstGeom prst="line">
            <a:avLst/>
          </a:prstGeom>
          <a:noFill/>
          <a:ln w="13970">
            <a:solidFill>
              <a:srgbClr val="EBD9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554480" y="3611880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2D33"/>
                </a:solidFill>
              </a:rPr>
              <a:t>Operate + report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3794760" y="3657600"/>
            <a:ext cx="6446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5E6B6F"/>
                </a:solidFill>
              </a:rPr>
              <a:t>manager runs lease-up, reserves, maintenance, monthly transparency</a:t>
            </a:r>
            <a:endParaRPr lang="en-US" sz="1580" dirty="0"/>
          </a:p>
        </p:txBody>
      </p:sp>
      <p:sp>
        <p:nvSpPr>
          <p:cNvPr id="18" name="Text 16"/>
          <p:cNvSpPr/>
          <p:nvPr/>
        </p:nvSpPr>
        <p:spPr>
          <a:xfrm>
            <a:off x="841248" y="46817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E56F54"/>
                </a:solidFill>
              </a:rPr>
              <a:t>4</a:t>
            </a:r>
            <a:endParaRPr lang="en-US" sz="1900" dirty="0"/>
          </a:p>
        </p:txBody>
      </p:sp>
      <p:sp>
        <p:nvSpPr>
          <p:cNvPr id="19" name="Shape 17"/>
          <p:cNvSpPr/>
          <p:nvPr/>
        </p:nvSpPr>
        <p:spPr>
          <a:xfrm>
            <a:off x="1371600" y="4910328"/>
            <a:ext cx="9098280" cy="0"/>
          </a:xfrm>
          <a:prstGeom prst="line">
            <a:avLst/>
          </a:prstGeom>
          <a:noFill/>
          <a:ln w="13970">
            <a:solidFill>
              <a:srgbClr val="EBD9B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554480" y="4617720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2D33"/>
                </a:solidFill>
              </a:rPr>
              <a:t>Package evidence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3794760" y="4663440"/>
            <a:ext cx="6446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5E6B6F"/>
                </a:solidFill>
              </a:rPr>
              <a:t>template docs, lender memo, resident outcomes, enforcement playbook</a:t>
            </a:r>
            <a:endParaRPr lang="en-US" sz="1580" dirty="0"/>
          </a:p>
        </p:txBody>
      </p:sp>
      <p:sp>
        <p:nvSpPr>
          <p:cNvPr id="22" name="Shape 20"/>
          <p:cNvSpPr/>
          <p:nvPr/>
        </p:nvSpPr>
        <p:spPr>
          <a:xfrm>
            <a:off x="1024128" y="5705856"/>
            <a:ext cx="9646920" cy="420624"/>
          </a:xfrm>
          <a:prstGeom prst="roundRect">
            <a:avLst/>
          </a:prstGeom>
          <a:solidFill>
            <a:srgbClr val="2E746F"/>
          </a:solidFill>
          <a:ln w="12700">
            <a:solidFill>
              <a:srgbClr val="2E746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353312" y="5815584"/>
            <a:ext cx="8961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9EF"/>
                </a:solidFill>
              </a:rPr>
              <a:t>Goal: a repeatable closing + operating kit for mission-locked acquisitions.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10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9EF"/>
          </a:solidFill>
          <a:ln w="12700">
            <a:solidFill>
              <a:srgbClr val="FFF9E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makes this defensible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The moat is the combination of legal form, operating discipline, and public legitimacy.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960120" y="1828800"/>
            <a:ext cx="2651760" cy="2971800"/>
          </a:xfrm>
          <a:prstGeom prst="trapezoid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80160" y="224028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2D33"/>
                </a:solidFill>
              </a:rPr>
              <a:t>Legal templates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325880" y="3017520"/>
            <a:ext cx="1920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harder to copy than a brand, easier to scale than bespoke covenants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4480560" y="1828800"/>
            <a:ext cx="2651760" cy="2971800"/>
          </a:xfrm>
          <a:prstGeom prst="trapezoid">
            <a:avLst/>
          </a:prstGeom>
          <a:solidFill>
            <a:srgbClr val="0F2D33"/>
          </a:solidFill>
          <a:ln w="16510">
            <a:solidFill>
              <a:srgbClr val="0F2D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224028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9EF"/>
                </a:solidFill>
              </a:rPr>
              <a:t>Operating data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846320" y="3017520"/>
            <a:ext cx="1920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dirty="0">
                <a:solidFill>
                  <a:srgbClr val="EBD9B8"/>
                </a:solidFill>
              </a:rPr>
              <a:t>rent, repairs, reserves, and resident outcomes improve underwriting</a:t>
            </a:r>
            <a:endParaRPr lang="en-US" sz="1320" dirty="0"/>
          </a:p>
        </p:txBody>
      </p:sp>
      <p:sp>
        <p:nvSpPr>
          <p:cNvPr id="12" name="Shape 10"/>
          <p:cNvSpPr/>
          <p:nvPr/>
        </p:nvSpPr>
        <p:spPr>
          <a:xfrm>
            <a:off x="8001000" y="1828800"/>
            <a:ext cx="2651760" cy="2971800"/>
          </a:xfrm>
          <a:prstGeom prst="trapezoid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21040" y="224028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2D33"/>
                </a:solidFill>
              </a:rPr>
              <a:t>Trust network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8366760" y="3017520"/>
            <a:ext cx="1920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sellers, cities, lenders, residents, and donors can align around the same promise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1325880" y="5074920"/>
            <a:ext cx="9509760" cy="0"/>
          </a:xfrm>
          <a:prstGeom prst="line">
            <a:avLst/>
          </a:prstGeom>
          <a:noFill/>
          <a:ln w="50800">
            <a:solidFill>
              <a:srgbClr val="D69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5532120"/>
            <a:ext cx="9235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E746F"/>
                </a:solidFill>
              </a:rPr>
              <a:t>A license can be copied. A working ecosystem around it is much harder to replicate.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11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526280" cy="6858000"/>
          </a:xfrm>
          <a:prstGeom prst="rect">
            <a:avLst/>
          </a:prstGeom>
          <a:solidFill>
            <a:srgbClr val="0F2D33"/>
          </a:solidFill>
          <a:ln w="12700">
            <a:solidFill>
              <a:srgbClr val="0F2D33"/>
            </a:solidFill>
            <a:prstDash val="solid"/>
          </a:ln>
        </p:spPr>
      </p:sp>
      <p:pic>
        <p:nvPicPr>
          <p:cNvPr id="4" name="Image 0" descr="/mnt/data/a_wide_illustrated_infographic_style_scene_split_batch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6280" y="0"/>
            <a:ext cx="7665415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526280" y="0"/>
            <a:ext cx="73152" cy="6858000"/>
          </a:xfrm>
          <a:prstGeom prst="rect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8368" y="7498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9E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ask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731520" y="1755648"/>
            <a:ext cx="329184" cy="329184"/>
          </a:xfrm>
          <a:prstGeom prst="ellipse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1847088"/>
            <a:ext cx="3291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9EF"/>
                </a:solidFill>
              </a:rPr>
              <a:t>1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234440" y="16916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9EF"/>
                </a:solidFill>
              </a:rPr>
              <a:t>Legal review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243584" y="2020824"/>
            <a:ext cx="2788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EBD9B8"/>
                </a:solidFill>
              </a:rPr>
              <a:t>stress-test the covenant and transfer mechanics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731520" y="2852928"/>
            <a:ext cx="329184" cy="329184"/>
          </a:xfrm>
          <a:prstGeom prst="ellipse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2944368"/>
            <a:ext cx="3291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9EF"/>
                </a:solidFill>
              </a:rPr>
              <a:t>2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1234440" y="278892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9EF"/>
                </a:solidFill>
              </a:rPr>
              <a:t>Pilot property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1243584" y="3118104"/>
            <a:ext cx="2788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EBD9B8"/>
                </a:solidFill>
              </a:rPr>
              <a:t>one building to prove closing, ops, and reporting</a:t>
            </a:r>
            <a:endParaRPr lang="en-US" sz="1280" dirty="0"/>
          </a:p>
        </p:txBody>
      </p:sp>
      <p:sp>
        <p:nvSpPr>
          <p:cNvPr id="15" name="Shape 12"/>
          <p:cNvSpPr/>
          <p:nvPr/>
        </p:nvSpPr>
        <p:spPr>
          <a:xfrm>
            <a:off x="731520" y="3950208"/>
            <a:ext cx="329184" cy="329184"/>
          </a:xfrm>
          <a:prstGeom prst="ellipse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31520" y="4041648"/>
            <a:ext cx="3291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9EF"/>
                </a:solidFill>
              </a:rPr>
              <a:t>3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1234440" y="388620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9EF"/>
                </a:solidFill>
              </a:rPr>
              <a:t>Anchor partners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243584" y="4215384"/>
            <a:ext cx="2788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EBD9B8"/>
                </a:solidFill>
              </a:rPr>
              <a:t>lender, seller, counsel, and resident-facing operator</a:t>
            </a:r>
            <a:endParaRPr lang="en-US" sz="1280" dirty="0"/>
          </a:p>
        </p:txBody>
      </p:sp>
      <p:sp>
        <p:nvSpPr>
          <p:cNvPr id="19" name="Text 16"/>
          <p:cNvSpPr/>
          <p:nvPr/>
        </p:nvSpPr>
        <p:spPr>
          <a:xfrm>
            <a:off x="685800" y="5806440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69B3C"/>
                </a:solidFill>
              </a:rPr>
              <a:t>Make the promise travel with the property.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Housing aid leaks without a durable asset lock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Today’s housing tools often subsidize affordability once, then watch public value escape into private resale or speculation.</a:t>
            </a:r>
            <a:endParaRPr lang="en-US" sz="1650" dirty="0"/>
          </a:p>
        </p:txBody>
      </p:sp>
      <p:pic>
        <p:nvPicPr>
          <p:cNvPr id="6" name="Image 0" descr="/mnt/data/a_wide_illustrated_infographic_style_scene_split_batch_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691640"/>
            <a:ext cx="5303520" cy="38404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263640" y="2816352"/>
            <a:ext cx="822960" cy="502920"/>
          </a:xfrm>
          <a:prstGeom prst="rightArrow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315200" y="1965960"/>
            <a:ext cx="749808" cy="749808"/>
          </a:xfrm>
          <a:prstGeom prst="ellipse">
            <a:avLst/>
          </a:prstGeom>
          <a:solidFill>
            <a:srgbClr val="FFF9EF"/>
          </a:solidFill>
          <a:ln w="16510">
            <a:solidFill>
              <a:srgbClr val="E56F5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0" y="2130918"/>
            <a:ext cx="74980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4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</a:t>
            </a:r>
            <a:endParaRPr lang="en-US" sz="1804" dirty="0"/>
          </a:p>
        </p:txBody>
      </p:sp>
      <p:sp>
        <p:nvSpPr>
          <p:cNvPr id="10" name="Text 7"/>
          <p:cNvSpPr/>
          <p:nvPr/>
        </p:nvSpPr>
        <p:spPr>
          <a:xfrm>
            <a:off x="7205472" y="2880360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2D33"/>
                </a:solidFill>
              </a:rPr>
              <a:t>Subsidy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205472" y="3145536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2D33"/>
                </a:solidFill>
              </a:rPr>
              <a:t>captured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8732520" y="1965960"/>
            <a:ext cx="749808" cy="749808"/>
          </a:xfrm>
          <a:prstGeom prst="ellipse">
            <a:avLst/>
          </a:prstGeom>
          <a:solidFill>
            <a:srgbClr val="FFF9EF"/>
          </a:solidFill>
          <a:ln w="16510">
            <a:solidFill>
              <a:srgbClr val="D69B3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732520" y="2130918"/>
            <a:ext cx="74980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4" dirty="0">
                <a:solidFill>
                  <a:srgbClr val="D69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↗</a:t>
            </a:r>
            <a:endParaRPr lang="en-US" sz="1804" dirty="0"/>
          </a:p>
        </p:txBody>
      </p:sp>
      <p:sp>
        <p:nvSpPr>
          <p:cNvPr id="14" name="Text 11"/>
          <p:cNvSpPr/>
          <p:nvPr/>
        </p:nvSpPr>
        <p:spPr>
          <a:xfrm>
            <a:off x="8622792" y="2880360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2D33"/>
                </a:solidFill>
              </a:rPr>
              <a:t>Rent pressure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622792" y="3145536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2D33"/>
                </a:solidFill>
              </a:rPr>
              <a:t>returns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10149840" y="1965960"/>
            <a:ext cx="749808" cy="749808"/>
          </a:xfrm>
          <a:prstGeom prst="ellipse">
            <a:avLst/>
          </a:prstGeom>
          <a:solidFill>
            <a:srgbClr val="FFF9EF"/>
          </a:solidFill>
          <a:ln w="16510">
            <a:solidFill>
              <a:srgbClr val="E56F5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149840" y="2130918"/>
            <a:ext cx="749808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4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↺</a:t>
            </a:r>
            <a:endParaRPr lang="en-US" sz="1804" dirty="0"/>
          </a:p>
        </p:txBody>
      </p:sp>
      <p:sp>
        <p:nvSpPr>
          <p:cNvPr id="18" name="Text 15"/>
          <p:cNvSpPr/>
          <p:nvPr/>
        </p:nvSpPr>
        <p:spPr>
          <a:xfrm>
            <a:off x="10040112" y="2880360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2D33"/>
                </a:solidFill>
              </a:rPr>
              <a:t>Community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10040112" y="3145536"/>
            <a:ext cx="1005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2D33"/>
                </a:solidFill>
              </a:rPr>
              <a:t>starts over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7086600" y="4069080"/>
            <a:ext cx="4114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2E746F"/>
                </a:solidFill>
              </a:rPr>
              <a:t>The missing piece is a transfer rule: every improvement must carry the affordability promise forward.</a:t>
            </a:r>
            <a:endParaRPr lang="en-US" sz="2200" dirty="0"/>
          </a:p>
        </p:txBody>
      </p:sp>
      <p:sp>
        <p:nvSpPr>
          <p:cNvPr id="21" name="Text 18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2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9EF"/>
          </a:solidFill>
          <a:ln w="12700">
            <a:solidFill>
              <a:srgbClr val="FFF9E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insight: “copyleft” for housing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Open-source licenses protect shared software by requiring improvements to remain shareable. Property-left adapts that logic to real estate.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1280160" y="2880360"/>
            <a:ext cx="9601200" cy="0"/>
          </a:xfrm>
          <a:prstGeom prst="line">
            <a:avLst/>
          </a:prstGeom>
          <a:noFill/>
          <a:ln w="2794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914400" y="2148840"/>
            <a:ext cx="1097280" cy="1097280"/>
          </a:xfrm>
          <a:prstGeom prst="ellipse">
            <a:avLst/>
          </a:prstGeom>
          <a:solidFill>
            <a:srgbClr val="2E746F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239024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40" dirty="0">
                <a:solidFill>
                  <a:srgbClr val="FFF9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§</a:t>
            </a:r>
            <a:endParaRPr lang="en-US" sz="2640" dirty="0"/>
          </a:p>
        </p:txBody>
      </p:sp>
      <p:sp>
        <p:nvSpPr>
          <p:cNvPr id="9" name="Text 7"/>
          <p:cNvSpPr/>
          <p:nvPr/>
        </p:nvSpPr>
        <p:spPr>
          <a:xfrm>
            <a:off x="658368" y="342900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License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566928" y="3785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E6B6F"/>
                </a:solidFill>
              </a:rPr>
              <a:t>recorded covenant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246120" y="2148840"/>
            <a:ext cx="1097280" cy="109728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239024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40" dirty="0">
                <a:solidFill>
                  <a:srgbClr val="2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⚒</a:t>
            </a:r>
            <a:endParaRPr lang="en-US" sz="2640" dirty="0"/>
          </a:p>
        </p:txBody>
      </p:sp>
      <p:sp>
        <p:nvSpPr>
          <p:cNvPr id="13" name="Text 11"/>
          <p:cNvSpPr/>
          <p:nvPr/>
        </p:nvSpPr>
        <p:spPr>
          <a:xfrm>
            <a:off x="2990088" y="342900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Improve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2898648" y="3785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E6B6F"/>
                </a:solidFill>
              </a:rPr>
              <a:t>build + maintain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577840" y="2148840"/>
            <a:ext cx="1097280" cy="109728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577840" y="239024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40" dirty="0">
                <a:solidFill>
                  <a:srgbClr val="2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♥</a:t>
            </a:r>
            <a:endParaRPr lang="en-US" sz="2640" dirty="0"/>
          </a:p>
        </p:txBody>
      </p:sp>
      <p:sp>
        <p:nvSpPr>
          <p:cNvPr id="17" name="Text 15"/>
          <p:cNvSpPr/>
          <p:nvPr/>
        </p:nvSpPr>
        <p:spPr>
          <a:xfrm>
            <a:off x="5321808" y="342900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Share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5230368" y="3785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E6B6F"/>
                </a:solidFill>
              </a:rPr>
              <a:t>stable homes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909560" y="2148840"/>
            <a:ext cx="1097280" cy="109728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09560" y="239024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40" dirty="0">
                <a:solidFill>
                  <a:srgbClr val="2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2640" dirty="0"/>
          </a:p>
        </p:txBody>
      </p:sp>
      <p:sp>
        <p:nvSpPr>
          <p:cNvPr id="21" name="Text 19"/>
          <p:cNvSpPr/>
          <p:nvPr/>
        </p:nvSpPr>
        <p:spPr>
          <a:xfrm>
            <a:off x="7653528" y="342900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Transfer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7562088" y="3785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E6B6F"/>
                </a:solidFill>
              </a:rPr>
              <a:t>rules carry forward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10241280" y="2148840"/>
            <a:ext cx="1097280" cy="109728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241280" y="2390242"/>
            <a:ext cx="1097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40" dirty="0">
                <a:solidFill>
                  <a:srgbClr val="2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⌂</a:t>
            </a:r>
            <a:endParaRPr lang="en-US" sz="2640" dirty="0"/>
          </a:p>
        </p:txBody>
      </p:sp>
      <p:sp>
        <p:nvSpPr>
          <p:cNvPr id="25" name="Text 23"/>
          <p:cNvSpPr/>
          <p:nvPr/>
        </p:nvSpPr>
        <p:spPr>
          <a:xfrm>
            <a:off x="9985248" y="3429000"/>
            <a:ext cx="1600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Keep affordable</a:t>
            </a:r>
            <a:endParaRPr lang="en-US" sz="1750" dirty="0"/>
          </a:p>
        </p:txBody>
      </p:sp>
      <p:sp>
        <p:nvSpPr>
          <p:cNvPr id="26" name="Text 24"/>
          <p:cNvSpPr/>
          <p:nvPr/>
        </p:nvSpPr>
        <p:spPr>
          <a:xfrm>
            <a:off x="9893808" y="3785616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E6B6F"/>
                </a:solidFill>
              </a:rPr>
              <a:t>no extraction exit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1280160" y="4983480"/>
            <a:ext cx="9601200" cy="713232"/>
          </a:xfrm>
          <a:prstGeom prst="roundRect">
            <a:avLst/>
          </a:prstGeom>
          <a:solidFill>
            <a:srgbClr val="0F2D33"/>
          </a:solidFill>
          <a:ln w="12700">
            <a:solidFill>
              <a:srgbClr val="0F2D3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600200" y="5175504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50" b="1" dirty="0">
                <a:solidFill>
                  <a:srgbClr val="FFF9EF"/>
                </a:solidFill>
              </a:rPr>
              <a:t>Property value can grow — but the right to extract that growth is limited by the mission.</a:t>
            </a:r>
            <a:endParaRPr lang="en-US" sz="1850" dirty="0"/>
          </a:p>
        </p:txBody>
      </p:sp>
      <p:sp>
        <p:nvSpPr>
          <p:cNvPr id="29" name="Text 27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3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the license does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It turns a building from a speculative asset into a mission-locked housing commons.</a:t>
            </a:r>
            <a:endParaRPr lang="en-US" sz="1650" dirty="0"/>
          </a:p>
        </p:txBody>
      </p:sp>
      <p:pic>
        <p:nvPicPr>
          <p:cNvPr id="6" name="Image 0" descr="/mnt/data/wide_clean_infographic_illustration_on_a_light_cre_batch_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8040" y="1627632"/>
            <a:ext cx="4251960" cy="382219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673352"/>
            <a:ext cx="384048" cy="384048"/>
          </a:xfrm>
          <a:prstGeom prst="ellipse">
            <a:avLst/>
          </a:prstGeom>
          <a:solidFill>
            <a:srgbClr val="E56F54"/>
          </a:solidFill>
          <a:ln w="12700">
            <a:solidFill>
              <a:srgbClr val="E56F5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2960" y="1769364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1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417320" y="1655064"/>
            <a:ext cx="4206240" cy="4389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0F2D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Locks</a:t>
            </a:r>
            <a:pPr indent="0" marL="0">
              <a:buNone/>
            </a:pPr>
            <a:r>
              <a:rPr lang="en-US" sz="1850" dirty="0">
                <a:solidFill>
                  <a:srgbClr val="5E6B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the land and improvements to housing purpose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822960" y="2514600"/>
            <a:ext cx="384048" cy="384048"/>
          </a:xfrm>
          <a:prstGeom prst="ellipse">
            <a:avLst/>
          </a:prstGeom>
          <a:solidFill>
            <a:srgbClr val="2E746F"/>
          </a:solidFill>
          <a:ln w="12700">
            <a:solidFill>
              <a:srgbClr val="2E746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22960" y="2610612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2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417320" y="2496312"/>
            <a:ext cx="4206240" cy="4389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0F2D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Requires</a:t>
            </a:r>
            <a:pPr indent="0" marL="0">
              <a:buNone/>
            </a:pPr>
            <a:r>
              <a:rPr lang="en-US" sz="1850" dirty="0">
                <a:solidFill>
                  <a:srgbClr val="5E6B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future transfers to keep the same obligations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822960" y="3355848"/>
            <a:ext cx="384048" cy="384048"/>
          </a:xfrm>
          <a:prstGeom prst="ellipse">
            <a:avLst/>
          </a:prstGeom>
          <a:solidFill>
            <a:srgbClr val="2E746F"/>
          </a:solidFill>
          <a:ln w="12700">
            <a:solidFill>
              <a:srgbClr val="2E746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3451860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3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417320" y="3337560"/>
            <a:ext cx="4206240" cy="4389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0F2D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Channels</a:t>
            </a:r>
            <a:pPr indent="0" marL="0">
              <a:buNone/>
            </a:pPr>
            <a:r>
              <a:rPr lang="en-US" sz="1850" dirty="0">
                <a:solidFill>
                  <a:srgbClr val="5E6B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surplus into maintenance, reserves, and new homes</a:t>
            </a:r>
            <a:endParaRPr lang="en-US" sz="1850" dirty="0"/>
          </a:p>
        </p:txBody>
      </p:sp>
      <p:sp>
        <p:nvSpPr>
          <p:cNvPr id="16" name="Shape 13"/>
          <p:cNvSpPr/>
          <p:nvPr/>
        </p:nvSpPr>
        <p:spPr>
          <a:xfrm>
            <a:off x="822960" y="4197096"/>
            <a:ext cx="384048" cy="384048"/>
          </a:xfrm>
          <a:prstGeom prst="ellipse">
            <a:avLst/>
          </a:prstGeom>
          <a:solidFill>
            <a:srgbClr val="2E746F"/>
          </a:solidFill>
          <a:ln w="12700">
            <a:solidFill>
              <a:srgbClr val="2E746F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2960" y="4293108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</a:rPr>
              <a:t>4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1417320" y="4178808"/>
            <a:ext cx="4206240" cy="43891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0F2D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Allows</a:t>
            </a:r>
            <a:pPr indent="0" marL="0">
              <a:buNone/>
            </a:pPr>
            <a:r>
              <a:rPr lang="en-US" sz="1850" dirty="0">
                <a:solidFill>
                  <a:srgbClr val="5E6B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release only if the protected building is fully removed and the land is restored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786384" y="5285232"/>
            <a:ext cx="4754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746F"/>
                </a:solidFill>
              </a:rPr>
              <a:t>Not a subsidy. Not just governance. A durable property rule.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4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9EF"/>
          </a:solidFill>
          <a:ln w="12700">
            <a:solidFill>
              <a:srgbClr val="FFF9E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Six plain-English commitments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The license is intentionally legible: each rule maps to a housing-system outcome.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868680" y="1600200"/>
            <a:ext cx="2971800" cy="1298448"/>
          </a:xfrm>
          <a:prstGeom prst="roundRect">
            <a:avLst>
              <a:gd name="adj" fmla="val 5634"/>
            </a:avLst>
          </a:prstGeom>
          <a:solidFill>
            <a:srgbClr val="F7EEDB"/>
          </a:solidFill>
          <a:ln w="15240">
            <a:solidFill>
              <a:srgbClr val="EBD9B8">
                <a:alpha val="9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33272" y="1737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56F54"/>
                </a:solidFill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27048" y="178308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Housing purpose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1527048" y="217627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Use the property to provide safe, stable homes.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4434840" y="1600200"/>
            <a:ext cx="2971800" cy="1298448"/>
          </a:xfrm>
          <a:prstGeom prst="roundRect">
            <a:avLst>
              <a:gd name="adj" fmla="val 5634"/>
            </a:avLst>
          </a:prstGeom>
          <a:solidFill>
            <a:srgbClr val="F7EEDB"/>
          </a:solidFill>
          <a:ln w="15240">
            <a:solidFill>
              <a:srgbClr val="EBD9B8">
                <a:alpha val="9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9432" y="1737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56F54"/>
                </a:solidFill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5093208" y="178308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Affordability duty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5093208" y="217627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Pricing and operations cannot be designed for speculative extraction.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8001000" y="1600200"/>
            <a:ext cx="2971800" cy="1298448"/>
          </a:xfrm>
          <a:prstGeom prst="roundRect">
            <a:avLst>
              <a:gd name="adj" fmla="val 5634"/>
            </a:avLst>
          </a:prstGeom>
          <a:solidFill>
            <a:srgbClr val="F7EEDB"/>
          </a:solidFill>
          <a:ln w="15240">
            <a:solidFill>
              <a:srgbClr val="EBD9B8">
                <a:alpha val="9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65592" y="173736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56F54"/>
                </a:solidFill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59368" y="178308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Stewardship standard</a:t>
            </a:r>
            <a:endParaRPr lang="en-US" sz="1750" dirty="0"/>
          </a:p>
        </p:txBody>
      </p:sp>
      <p:sp>
        <p:nvSpPr>
          <p:cNvPr id="17" name="Text 15"/>
          <p:cNvSpPr/>
          <p:nvPr/>
        </p:nvSpPr>
        <p:spPr>
          <a:xfrm>
            <a:off x="8659368" y="217627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Maintain the building, records, reserves, and resident habitability.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868680" y="3703320"/>
            <a:ext cx="2971800" cy="1298448"/>
          </a:xfrm>
          <a:prstGeom prst="roundRect">
            <a:avLst>
              <a:gd name="adj" fmla="val 5634"/>
            </a:avLst>
          </a:prstGeom>
          <a:solidFill>
            <a:srgbClr val="0F2D33"/>
          </a:solidFill>
          <a:ln w="15240">
            <a:solidFill>
              <a:srgbClr val="0F2D33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33272" y="384048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69B3C"/>
                </a:solidFill>
              </a:rPr>
              <a:t>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1527048" y="388620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FF9EF"/>
                </a:solidFill>
              </a:rPr>
              <a:t>Money rule</a:t>
            </a: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1527048" y="427939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BD9B8"/>
                </a:solidFill>
              </a:rPr>
              <a:t>Net surplus goes to debt, maintenance, reserves, resident benefit, or growth.</a:t>
            </a:r>
            <a:endParaRPr lang="en-US" sz="1320" dirty="0"/>
          </a:p>
        </p:txBody>
      </p:sp>
      <p:sp>
        <p:nvSpPr>
          <p:cNvPr id="22" name="Shape 20"/>
          <p:cNvSpPr/>
          <p:nvPr/>
        </p:nvSpPr>
        <p:spPr>
          <a:xfrm>
            <a:off x="4434840" y="3703320"/>
            <a:ext cx="2971800" cy="1298448"/>
          </a:xfrm>
          <a:prstGeom prst="roundRect">
            <a:avLst>
              <a:gd name="adj" fmla="val 5634"/>
            </a:avLst>
          </a:prstGeom>
          <a:solidFill>
            <a:srgbClr val="F7EEDB"/>
          </a:solidFill>
          <a:ln w="15240">
            <a:solidFill>
              <a:srgbClr val="EBD9B8">
                <a:alpha val="9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99432" y="384048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56F54"/>
                </a:solidFill>
              </a:rPr>
              <a:t>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093208" y="388620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Transfer rule</a:t>
            </a:r>
            <a:endParaRPr lang="en-US" sz="1750" dirty="0"/>
          </a:p>
        </p:txBody>
      </p:sp>
      <p:sp>
        <p:nvSpPr>
          <p:cNvPr id="25" name="Text 23"/>
          <p:cNvSpPr/>
          <p:nvPr/>
        </p:nvSpPr>
        <p:spPr>
          <a:xfrm>
            <a:off x="5093208" y="427939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Any buyer, successor, or operator takes the same obligations.</a:t>
            </a:r>
            <a:endParaRPr lang="en-US" sz="1320" dirty="0"/>
          </a:p>
        </p:txBody>
      </p:sp>
      <p:sp>
        <p:nvSpPr>
          <p:cNvPr id="26" name="Shape 24"/>
          <p:cNvSpPr/>
          <p:nvPr/>
        </p:nvSpPr>
        <p:spPr>
          <a:xfrm>
            <a:off x="8001000" y="3703320"/>
            <a:ext cx="2971800" cy="1298448"/>
          </a:xfrm>
          <a:prstGeom prst="roundRect">
            <a:avLst>
              <a:gd name="adj" fmla="val 5634"/>
            </a:avLst>
          </a:prstGeom>
          <a:solidFill>
            <a:srgbClr val="F7EEDB"/>
          </a:solidFill>
          <a:ln w="15240">
            <a:solidFill>
              <a:srgbClr val="EBD9B8">
                <a:alpha val="9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165592" y="3840480"/>
            <a:ext cx="411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E56F54"/>
                </a:solidFill>
              </a:rPr>
              <a:t>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8659368" y="388620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Release rule</a:t>
            </a:r>
            <a:endParaRPr lang="en-US" sz="1750" dirty="0"/>
          </a:p>
        </p:txBody>
      </p:sp>
      <p:sp>
        <p:nvSpPr>
          <p:cNvPr id="29" name="Text 27"/>
          <p:cNvSpPr/>
          <p:nvPr/>
        </p:nvSpPr>
        <p:spPr>
          <a:xfrm>
            <a:off x="8659368" y="4279392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E6B6F"/>
                </a:solidFill>
              </a:rPr>
              <a:t>Full demolition and restoration can release the land from the license.</a:t>
            </a:r>
            <a:endParaRPr lang="en-US" sz="1320" dirty="0"/>
          </a:p>
        </p:txBody>
      </p:sp>
      <p:sp>
        <p:nvSpPr>
          <p:cNvPr id="30" name="Text 28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5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it sits in the Rent it Forward stack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The license is the constitutional layer: it governs what the property can become, regardless of operator changes.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6035040" y="2148840"/>
            <a:ext cx="0" cy="731520"/>
          </a:xfrm>
          <a:prstGeom prst="line">
            <a:avLst/>
          </a:prstGeom>
          <a:noFill/>
          <a:ln w="2540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6035040" y="3154680"/>
            <a:ext cx="0" cy="685800"/>
          </a:xfrm>
          <a:prstGeom prst="line">
            <a:avLst/>
          </a:prstGeom>
          <a:noFill/>
          <a:ln w="2540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6035040" y="4114800"/>
            <a:ext cx="0" cy="685800"/>
          </a:xfrm>
          <a:prstGeom prst="line">
            <a:avLst/>
          </a:prstGeom>
          <a:noFill/>
          <a:ln w="2540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246120" y="1691640"/>
            <a:ext cx="5577840" cy="621792"/>
          </a:xfrm>
          <a:prstGeom prst="roundRect">
            <a:avLst>
              <a:gd name="adj" fmla="val 11765"/>
            </a:avLst>
          </a:prstGeom>
          <a:solidFill>
            <a:srgbClr val="F7EEDB"/>
          </a:solidFill>
          <a:ln w="15240">
            <a:solidFill>
              <a:srgbClr val="2E746F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20440" y="1801368"/>
            <a:ext cx="2514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F2D33"/>
                </a:solidFill>
              </a:rPr>
              <a:t>Corporation / steward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6144768" y="181051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E6B6F"/>
                </a:solidFill>
              </a:rPr>
              <a:t>owns property and debt; holds mission obligations</a:t>
            </a:r>
            <a:endParaRPr lang="en-US" sz="1180" dirty="0"/>
          </a:p>
        </p:txBody>
      </p:sp>
      <p:sp>
        <p:nvSpPr>
          <p:cNvPr id="12" name="Shape 10"/>
          <p:cNvSpPr/>
          <p:nvPr/>
        </p:nvSpPr>
        <p:spPr>
          <a:xfrm>
            <a:off x="3246120" y="2651760"/>
            <a:ext cx="5577840" cy="621792"/>
          </a:xfrm>
          <a:prstGeom prst="roundRect">
            <a:avLst>
              <a:gd name="adj" fmla="val 11765"/>
            </a:avLst>
          </a:prstGeom>
          <a:solidFill>
            <a:srgbClr val="0F2D33"/>
          </a:solidFill>
          <a:ln w="15240">
            <a:solidFill>
              <a:srgbClr val="0F2D33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20440" y="2761488"/>
            <a:ext cx="2514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9EF"/>
                </a:solidFill>
              </a:rPr>
              <a:t>Property-Left Housing License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6144768" y="277063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EBD9B8"/>
                </a:solidFill>
              </a:rPr>
              <a:t>recorded rule set; survives refinancing or transfer</a:t>
            </a:r>
            <a:endParaRPr lang="en-US" sz="1180" dirty="0"/>
          </a:p>
        </p:txBody>
      </p:sp>
      <p:sp>
        <p:nvSpPr>
          <p:cNvPr id="15" name="Shape 13"/>
          <p:cNvSpPr/>
          <p:nvPr/>
        </p:nvSpPr>
        <p:spPr>
          <a:xfrm>
            <a:off x="3246120" y="3611880"/>
            <a:ext cx="5577840" cy="621792"/>
          </a:xfrm>
          <a:prstGeom prst="roundRect">
            <a:avLst>
              <a:gd name="adj" fmla="val 11765"/>
            </a:avLst>
          </a:prstGeom>
          <a:solidFill>
            <a:srgbClr val="F7EEDB"/>
          </a:solidFill>
          <a:ln w="15240">
            <a:solidFill>
              <a:srgbClr val="D69B3C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20440" y="3721608"/>
            <a:ext cx="2514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F2D33"/>
                </a:solidFill>
              </a:rPr>
              <a:t>Operating LLC / manager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6144768" y="373075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E6B6F"/>
                </a:solidFill>
              </a:rPr>
              <a:t>leases, maintains, collects, reports, and cures issues</a:t>
            </a:r>
            <a:endParaRPr lang="en-US" sz="1180" dirty="0"/>
          </a:p>
        </p:txBody>
      </p:sp>
      <p:sp>
        <p:nvSpPr>
          <p:cNvPr id="18" name="Shape 16"/>
          <p:cNvSpPr/>
          <p:nvPr/>
        </p:nvSpPr>
        <p:spPr>
          <a:xfrm>
            <a:off x="3246120" y="4572000"/>
            <a:ext cx="5577840" cy="621792"/>
          </a:xfrm>
          <a:prstGeom prst="roundRect">
            <a:avLst>
              <a:gd name="adj" fmla="val 11765"/>
            </a:avLst>
          </a:prstGeom>
          <a:solidFill>
            <a:srgbClr val="F7EEDB"/>
          </a:solidFill>
          <a:ln w="15240">
            <a:solidFill>
              <a:srgbClr val="E56F54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20440" y="4681728"/>
            <a:ext cx="2514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0F2D33"/>
                </a:solidFill>
              </a:rPr>
              <a:t>Residents + community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6144768" y="4690872"/>
            <a:ext cx="2331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80" dirty="0">
                <a:solidFill>
                  <a:srgbClr val="5E6B6F"/>
                </a:solidFill>
              </a:rPr>
              <a:t>stable homes, participation, feedback, renewal</a:t>
            </a:r>
            <a:endParaRPr lang="en-US" sz="1180" dirty="0"/>
          </a:p>
        </p:txBody>
      </p:sp>
      <p:sp>
        <p:nvSpPr>
          <p:cNvPr id="21" name="Text 19"/>
          <p:cNvSpPr/>
          <p:nvPr/>
        </p:nvSpPr>
        <p:spPr>
          <a:xfrm>
            <a:off x="2240280" y="5532120"/>
            <a:ext cx="7589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2E746F"/>
                </a:solidFill>
              </a:rPr>
              <a:t>The operating model can evolve. The property promise does not.</a:t>
            </a:r>
            <a:endParaRPr lang="en-US" sz="2300" dirty="0"/>
          </a:p>
        </p:txBody>
      </p:sp>
      <p:sp>
        <p:nvSpPr>
          <p:cNvPr id="22" name="Text 20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6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9EF"/>
          </a:solidFill>
          <a:ln w="12700">
            <a:solidFill>
              <a:srgbClr val="FFF9E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economic flywheel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The model compounds by converting cash flow into resilience instead of exit value.</a:t>
            </a:r>
            <a:endParaRPr lang="en-US" sz="1650" dirty="0"/>
          </a:p>
        </p:txBody>
      </p:sp>
      <p:pic>
        <p:nvPicPr>
          <p:cNvPr id="6" name="Image 0" descr="/mnt/data/a_clean_vector_infographic_illustration_on_a_warm_batch_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755648"/>
            <a:ext cx="4709160" cy="3977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589520" y="1508760"/>
            <a:ext cx="1508760" cy="676656"/>
          </a:xfrm>
          <a:prstGeom prst="roundRect">
            <a:avLst>
              <a:gd name="adj" fmla="val 10811"/>
            </a:avLst>
          </a:prstGeom>
          <a:solidFill>
            <a:srgbClr val="F7EEDB"/>
          </a:solidFill>
          <a:ln w="15240">
            <a:solidFill>
              <a:srgbClr val="D69B3C">
                <a:alpha val="90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699248" y="1627632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F2D33"/>
                </a:solidFill>
              </a:rPr>
              <a:t>Stable rent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7699248" y="1874520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E6B6F"/>
                </a:solidFill>
              </a:rPr>
              <a:t>predictable occupancy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9646920" y="2514600"/>
            <a:ext cx="1508760" cy="676656"/>
          </a:xfrm>
          <a:prstGeom prst="roundRect">
            <a:avLst>
              <a:gd name="adj" fmla="val 10811"/>
            </a:avLst>
          </a:prstGeom>
          <a:solidFill>
            <a:srgbClr val="F7EEDB"/>
          </a:solidFill>
          <a:ln w="15240">
            <a:solidFill>
              <a:srgbClr val="D69B3C">
                <a:alpha val="9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756648" y="2633472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F2D33"/>
                </a:solidFill>
              </a:rPr>
              <a:t>Surplus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9756648" y="2880360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E6B6F"/>
                </a:solidFill>
              </a:rPr>
              <a:t>after true costs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8979408" y="4599432"/>
            <a:ext cx="1508760" cy="676656"/>
          </a:xfrm>
          <a:prstGeom prst="roundRect">
            <a:avLst>
              <a:gd name="adj" fmla="val 10811"/>
            </a:avLst>
          </a:prstGeom>
          <a:solidFill>
            <a:srgbClr val="2E746F"/>
          </a:solidFill>
          <a:ln w="15240">
            <a:solidFill>
              <a:srgbClr val="2E746F">
                <a:alpha val="9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089136" y="4718304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9EF"/>
                </a:solidFill>
              </a:rPr>
              <a:t>Reinvest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9089136" y="4965192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EBD9B8"/>
                </a:solidFill>
              </a:rPr>
              <a:t>repairs + reserves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6720840" y="4590288"/>
            <a:ext cx="1508760" cy="676656"/>
          </a:xfrm>
          <a:prstGeom prst="roundRect">
            <a:avLst>
              <a:gd name="adj" fmla="val 10811"/>
            </a:avLst>
          </a:prstGeom>
          <a:solidFill>
            <a:srgbClr val="F7EEDB"/>
          </a:solidFill>
          <a:ln w="15240">
            <a:solidFill>
              <a:srgbClr val="D69B3C">
                <a:alpha val="9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830568" y="4709160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F2D33"/>
                </a:solidFill>
              </a:rPr>
              <a:t>Lower risk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6830568" y="4956048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E6B6F"/>
                </a:solidFill>
              </a:rPr>
              <a:t>better asset health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6172200" y="2514600"/>
            <a:ext cx="1508760" cy="676656"/>
          </a:xfrm>
          <a:prstGeom prst="roundRect">
            <a:avLst>
              <a:gd name="adj" fmla="val 10811"/>
            </a:avLst>
          </a:prstGeom>
          <a:solidFill>
            <a:srgbClr val="F7EEDB"/>
          </a:solidFill>
          <a:ln w="15240">
            <a:solidFill>
              <a:srgbClr val="D69B3C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281928" y="2633472"/>
            <a:ext cx="12984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F2D33"/>
                </a:solidFill>
              </a:rPr>
              <a:t>More trust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6281928" y="2880360"/>
            <a:ext cx="12984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5E6B6F"/>
                </a:solidFill>
              </a:rPr>
              <a:t>bank + partner fit</a:t>
            </a:r>
            <a:endParaRPr lang="en-US" sz="950" dirty="0"/>
          </a:p>
        </p:txBody>
      </p:sp>
      <p:sp>
        <p:nvSpPr>
          <p:cNvPr id="22" name="Text 19"/>
          <p:cNvSpPr/>
          <p:nvPr/>
        </p:nvSpPr>
        <p:spPr>
          <a:xfrm>
            <a:off x="6254496" y="5742432"/>
            <a:ext cx="4526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0F2D33"/>
                </a:solidFill>
              </a:rPr>
              <a:t>Instead of selling the upside, the system banks it as durability.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7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EED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EDB"/>
          </a:solidFill>
          <a:ln w="12700">
            <a:solidFill>
              <a:srgbClr val="F7EEDB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stakeholders say yes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Each stakeholder gets a concrete risk reduction or mission benefit.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1572768" y="1865376"/>
            <a:ext cx="960120" cy="96012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E56F5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572768" y="2076602"/>
            <a:ext cx="9601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10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♥</a:t>
            </a:r>
            <a:endParaRPr lang="en-US" sz="2310" dirty="0"/>
          </a:p>
        </p:txBody>
      </p:sp>
      <p:sp>
        <p:nvSpPr>
          <p:cNvPr id="8" name="Text 6"/>
          <p:cNvSpPr/>
          <p:nvPr/>
        </p:nvSpPr>
        <p:spPr>
          <a:xfrm>
            <a:off x="914400" y="309067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D33"/>
                </a:solidFill>
              </a:rPr>
              <a:t>Residents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60120" y="352044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5E6B6F"/>
                </a:solidFill>
              </a:rPr>
              <a:t>more stable homes; clearer rules; lower displacement risk</a:t>
            </a:r>
            <a:endParaRPr lang="en-US" sz="1380" dirty="0"/>
          </a:p>
        </p:txBody>
      </p:sp>
      <p:sp>
        <p:nvSpPr>
          <p:cNvPr id="10" name="Shape 8"/>
          <p:cNvSpPr/>
          <p:nvPr/>
        </p:nvSpPr>
        <p:spPr>
          <a:xfrm>
            <a:off x="4361688" y="1865376"/>
            <a:ext cx="960120" cy="96012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2E746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61688" y="2076602"/>
            <a:ext cx="9601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10" dirty="0">
                <a:solidFill>
                  <a:srgbClr val="2E746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⌂</a:t>
            </a:r>
            <a:endParaRPr lang="en-US" sz="2310" dirty="0"/>
          </a:p>
        </p:txBody>
      </p:sp>
      <p:sp>
        <p:nvSpPr>
          <p:cNvPr id="12" name="Text 10"/>
          <p:cNvSpPr/>
          <p:nvPr/>
        </p:nvSpPr>
        <p:spPr>
          <a:xfrm>
            <a:off x="3703320" y="309067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D33"/>
                </a:solidFill>
              </a:rPr>
              <a:t>Sellers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749040" y="352044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5E6B6F"/>
                </a:solidFill>
              </a:rPr>
              <a:t>legacy preserved without becoming landlord forever</a:t>
            </a:r>
            <a:endParaRPr lang="en-US" sz="1380" dirty="0"/>
          </a:p>
        </p:txBody>
      </p:sp>
      <p:sp>
        <p:nvSpPr>
          <p:cNvPr id="14" name="Shape 12"/>
          <p:cNvSpPr/>
          <p:nvPr/>
        </p:nvSpPr>
        <p:spPr>
          <a:xfrm>
            <a:off x="7150608" y="1865376"/>
            <a:ext cx="960120" cy="96012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D69B3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2076602"/>
            <a:ext cx="9601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10" dirty="0">
                <a:solidFill>
                  <a:srgbClr val="D69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</a:t>
            </a:r>
            <a:endParaRPr lang="en-US" sz="2310" dirty="0"/>
          </a:p>
        </p:txBody>
      </p:sp>
      <p:sp>
        <p:nvSpPr>
          <p:cNvPr id="16" name="Text 14"/>
          <p:cNvSpPr/>
          <p:nvPr/>
        </p:nvSpPr>
        <p:spPr>
          <a:xfrm>
            <a:off x="6492240" y="309067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D33"/>
                </a:solidFill>
              </a:rPr>
              <a:t>Lenders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537960" y="352044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5E6B6F"/>
                </a:solidFill>
              </a:rPr>
              <a:t>maintenance reserves, transparent reporting, mission-aligned demand</a:t>
            </a:r>
            <a:endParaRPr lang="en-US" sz="1380" dirty="0"/>
          </a:p>
        </p:txBody>
      </p:sp>
      <p:sp>
        <p:nvSpPr>
          <p:cNvPr id="18" name="Shape 16"/>
          <p:cNvSpPr/>
          <p:nvPr/>
        </p:nvSpPr>
        <p:spPr>
          <a:xfrm>
            <a:off x="9939528" y="1865376"/>
            <a:ext cx="960120" cy="960120"/>
          </a:xfrm>
          <a:prstGeom prst="ellipse">
            <a:avLst/>
          </a:prstGeom>
          <a:solidFill>
            <a:srgbClr val="F7EEDB"/>
          </a:solidFill>
          <a:ln w="16510">
            <a:solidFill>
              <a:srgbClr val="5E805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939528" y="2076602"/>
            <a:ext cx="96012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10" dirty="0">
                <a:solidFill>
                  <a:srgbClr val="5E805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◆</a:t>
            </a:r>
            <a:endParaRPr lang="en-US" sz="2310" dirty="0"/>
          </a:p>
        </p:txBody>
      </p:sp>
      <p:sp>
        <p:nvSpPr>
          <p:cNvPr id="20" name="Text 18"/>
          <p:cNvSpPr/>
          <p:nvPr/>
        </p:nvSpPr>
        <p:spPr>
          <a:xfrm>
            <a:off x="9281160" y="309067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2D33"/>
                </a:solidFill>
              </a:rPr>
              <a:t>Cities + donors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326880" y="352044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5E6B6F"/>
                </a:solidFill>
              </a:rPr>
              <a:t>public value stays locked in rather than leaking at resale</a:t>
            </a:r>
            <a:endParaRPr lang="en-US" sz="1380" dirty="0"/>
          </a:p>
        </p:txBody>
      </p:sp>
      <p:sp>
        <p:nvSpPr>
          <p:cNvPr id="22" name="Shape 20"/>
          <p:cNvSpPr/>
          <p:nvPr/>
        </p:nvSpPr>
        <p:spPr>
          <a:xfrm>
            <a:off x="1828800" y="5120640"/>
            <a:ext cx="8458200" cy="594360"/>
          </a:xfrm>
          <a:prstGeom prst="roundRect">
            <a:avLst/>
          </a:prstGeom>
          <a:solidFill>
            <a:srgbClr val="0F2D33"/>
          </a:solidFill>
          <a:ln w="12700">
            <a:solidFill>
              <a:srgbClr val="0F2D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139696" y="5312664"/>
            <a:ext cx="7818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9EF"/>
                </a:solidFill>
              </a:rPr>
              <a:t>The license makes mission alignment legible enough for finance, operations, and public trust.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8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9EF"/>
          </a:solidFill>
          <a:ln w="12700">
            <a:solidFill>
              <a:srgbClr val="FFF9E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347472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E56F5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PROPERTY-LEFT HOUSING LICENSE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658368" y="658368"/>
            <a:ext cx="6355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F2D3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Governance: enforceable, not vibes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694944" y="1188720"/>
            <a:ext cx="6080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5E6B6F"/>
                </a:solidFill>
              </a:rPr>
              <a:t>A property-left license needs operational teeth without becoming bureaucratic.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1965960" y="3246120"/>
            <a:ext cx="2011680" cy="0"/>
          </a:xfrm>
          <a:prstGeom prst="line">
            <a:avLst/>
          </a:prstGeom>
          <a:noFill/>
          <a:ln w="2794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4526280" y="3246120"/>
            <a:ext cx="2011680" cy="0"/>
          </a:xfrm>
          <a:prstGeom prst="line">
            <a:avLst/>
          </a:prstGeom>
          <a:noFill/>
          <a:ln w="2794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7086600" y="3246120"/>
            <a:ext cx="2011680" cy="0"/>
          </a:xfrm>
          <a:prstGeom prst="line">
            <a:avLst/>
          </a:prstGeom>
          <a:noFill/>
          <a:ln w="27940">
            <a:solidFill>
              <a:srgbClr val="2E746F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914400" y="2240280"/>
            <a:ext cx="1417320" cy="1874520"/>
          </a:xfrm>
          <a:prstGeom prst="roundRect">
            <a:avLst>
              <a:gd name="adj" fmla="val 5161"/>
            </a:avLst>
          </a:prstGeom>
          <a:solidFill>
            <a:srgbClr val="0F2D33"/>
          </a:solidFill>
          <a:ln w="15240">
            <a:solidFill>
              <a:srgbClr val="0F2D33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2514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9EF"/>
                </a:solidFill>
              </a:rPr>
              <a:t>Record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78992" y="2990088"/>
            <a:ext cx="1078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EBD9B8"/>
                </a:solidFill>
              </a:rPr>
              <a:t>license / covenant tied to title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474720" y="2240280"/>
            <a:ext cx="1417320" cy="1874520"/>
          </a:xfrm>
          <a:prstGeom prst="roundRect">
            <a:avLst>
              <a:gd name="adj" fmla="val 5161"/>
            </a:avLst>
          </a:prstGeom>
          <a:solidFill>
            <a:srgbClr val="F7EEDB"/>
          </a:solidFill>
          <a:ln w="15240">
            <a:solidFill>
              <a:srgbClr val="2E746F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84448" y="2514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2D33"/>
                </a:solidFill>
              </a:rPr>
              <a:t>Report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639312" y="2990088"/>
            <a:ext cx="1078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5E6B6F"/>
                </a:solidFill>
              </a:rPr>
              <a:t>rent, maintenance, reserves, transfers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035040" y="2240280"/>
            <a:ext cx="1417320" cy="1874520"/>
          </a:xfrm>
          <a:prstGeom prst="roundRect">
            <a:avLst>
              <a:gd name="adj" fmla="val 5161"/>
            </a:avLst>
          </a:prstGeom>
          <a:solidFill>
            <a:srgbClr val="F7EEDB"/>
          </a:solidFill>
          <a:ln w="15240">
            <a:solidFill>
              <a:srgbClr val="2E746F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44768" y="2514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2D33"/>
                </a:solidFill>
              </a:rPr>
              <a:t>Cure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199632" y="2990088"/>
            <a:ext cx="1078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5E6B6F"/>
                </a:solidFill>
              </a:rPr>
              <a:t>notice period + fixes before escalation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595360" y="2240280"/>
            <a:ext cx="1417320" cy="1874520"/>
          </a:xfrm>
          <a:prstGeom prst="roundRect">
            <a:avLst>
              <a:gd name="adj" fmla="val 5161"/>
            </a:avLst>
          </a:prstGeom>
          <a:solidFill>
            <a:srgbClr val="F7EEDB"/>
          </a:solidFill>
          <a:ln w="15240">
            <a:solidFill>
              <a:srgbClr val="2E746F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705088" y="25146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2D33"/>
                </a:solidFill>
              </a:rPr>
              <a:t>Enforce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759952" y="2990088"/>
            <a:ext cx="107899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5E6B6F"/>
                </a:solidFill>
              </a:rPr>
              <a:t>injunction, transfer block, or trustee action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14630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46F"/>
                </a:solidFill>
              </a:rPr>
              <a:t>Light-touch reporting + clear remedies = credible protection without freezing operations.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1109960" y="6400800"/>
            <a:ext cx="365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E6B6F"/>
                </a:solidFill>
              </a:rPr>
              <a:t>9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685800" y="6473952"/>
            <a:ext cx="9921240" cy="0"/>
          </a:xfrm>
          <a:prstGeom prst="line">
            <a:avLst/>
          </a:prstGeom>
          <a:noFill/>
          <a:ln w="9525">
            <a:solidFill>
              <a:srgbClr val="EBD9B8">
                <a:alpha val="8500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Rent it Forward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Property-Left Housing License</dc:title>
  <dc:subject>Property-Left Housing License pitch deck</dc:subject>
  <dc:creator>OpenAI</dc:creator>
  <cp:lastModifiedBy>OpenAI</cp:lastModifiedBy>
  <cp:revision>1</cp:revision>
  <dcterms:created xsi:type="dcterms:W3CDTF">2026-06-23T18:29:44Z</dcterms:created>
  <dcterms:modified xsi:type="dcterms:W3CDTF">2026-06-23T18:29:44Z</dcterms:modified>
</cp:coreProperties>
</file>